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6" r:id="rId2"/>
    <p:sldId id="297" r:id="rId3"/>
  </p:sldIdLst>
  <p:sldSz cx="27435175" cy="6859588"/>
  <p:notesSz cx="6858000" cy="9144000"/>
  <p:defaultTextStyle>
    <a:defPPr>
      <a:defRPr lang="zh-CN"/>
    </a:defPPr>
    <a:lvl1pPr algn="l" defTabSz="1958975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979488" indent="-522288" algn="l" defTabSz="1958975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958975" indent="-1044575" algn="l" defTabSz="1958975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2938463" indent="-1566863" algn="l" defTabSz="1958975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3917950" indent="-2089150" algn="l" defTabSz="1958975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D65C"/>
    <a:srgbClr val="59F73F"/>
    <a:srgbClr val="6E25A0"/>
    <a:srgbClr val="2AA299"/>
    <a:srgbClr val="5C8CB5"/>
    <a:srgbClr val="1A92BA"/>
    <a:srgbClr val="369425"/>
    <a:srgbClr val="54B8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7710" autoAdjust="0"/>
  </p:normalViewPr>
  <p:slideViewPr>
    <p:cSldViewPr>
      <p:cViewPr>
        <p:scale>
          <a:sx n="60" d="100"/>
          <a:sy n="60" d="100"/>
        </p:scale>
        <p:origin x="2568" y="-228"/>
      </p:cViewPr>
      <p:guideLst>
        <p:guide orient="horz" pos="2161"/>
        <p:guide pos="86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959308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959308" fontAlgn="auto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30F3D63-D179-4F42-8AB0-A753C811C7A2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0" y="685800"/>
            <a:ext cx="1371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959308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959308" fontAlgn="auto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9633DA9-7B3B-4E78-883B-A6FC4B9B22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1" algn="l" defTabSz="4571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20" algn="l" defTabSz="4571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0" algn="l" defTabSz="4571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1" algn="l" defTabSz="4571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958975" fontAlgn="base">
              <a:spcBef>
                <a:spcPct val="0"/>
              </a:spcBef>
              <a:spcAft>
                <a:spcPct val="0"/>
              </a:spcAft>
            </a:pPr>
            <a:fld id="{61FFB7C6-29EB-4F6E-B840-E64A8CE43992}" type="slidenum">
              <a:rPr kumimoji="0" lang="zh-CN" altLang="en-US"/>
              <a:pPr defTabSz="195897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958975" fontAlgn="base">
              <a:spcBef>
                <a:spcPct val="0"/>
              </a:spcBef>
              <a:spcAft>
                <a:spcPct val="0"/>
              </a:spcAft>
            </a:pPr>
            <a:fld id="{61FFB7C6-29EB-4F6E-B840-E64A8CE43992}" type="slidenum">
              <a:rPr kumimoji="0" lang="zh-CN" altLang="en-US"/>
              <a:pPr defTabSz="1958975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57642" y="2130920"/>
            <a:ext cx="23319899" cy="14703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115280" y="3887100"/>
            <a:ext cx="19204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79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5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38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18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98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877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857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837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FC210-5C17-47D2-A1CB-DFF022BC4CFC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A94A-1CF7-49A9-AD36-7B29F9B79A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3C0C-7B5D-4984-9CD1-0033E529A71F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E0E51-5604-433E-8E00-EEDC220E03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9890502" y="274702"/>
            <a:ext cx="6172914" cy="585288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71759" y="274702"/>
            <a:ext cx="18061490" cy="58528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5869-8E1B-484B-9477-36F862AAE768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D72F8-44E0-431C-AB66-47EF2ABB47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92C18-BC8F-4C48-8015-8EC81EFA4ADD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1B323-5F8B-48C0-974B-CE4C167E87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67190" y="4407921"/>
            <a:ext cx="23319899" cy="1362390"/>
          </a:xfrm>
        </p:spPr>
        <p:txBody>
          <a:bodyPr anchor="t"/>
          <a:lstStyle>
            <a:lvl1pPr algn="l">
              <a:defRPr sz="8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67190" y="2907387"/>
            <a:ext cx="23319899" cy="1500534"/>
          </a:xfrm>
        </p:spPr>
        <p:txBody>
          <a:bodyPr anchor="b"/>
          <a:lstStyle>
            <a:lvl1pPr marL="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1pPr>
            <a:lvl2pPr marL="979654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59308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938963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91861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89827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87792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85757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783723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DBAF7-6A04-43EA-B7B7-ED553CB54855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BBE2-07D2-4AA3-AE81-16D00CE333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71759" y="1600575"/>
            <a:ext cx="12117202" cy="4527011"/>
          </a:xfrm>
        </p:spPr>
        <p:txBody>
          <a:bodyPr/>
          <a:lstStyle>
            <a:lvl1pPr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946214" y="1600575"/>
            <a:ext cx="12117202" cy="4527011"/>
          </a:xfrm>
        </p:spPr>
        <p:txBody>
          <a:bodyPr/>
          <a:lstStyle>
            <a:lvl1pPr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80D5-FFA0-4E6C-9A0D-A12C0AD1E7A9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BB8-1699-4096-8DC7-88E28F4A59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763" y="1535469"/>
            <a:ext cx="12121967" cy="639910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79654" indent="0">
              <a:buNone/>
              <a:defRPr sz="4300" b="1"/>
            </a:lvl2pPr>
            <a:lvl3pPr marL="1959308" indent="0">
              <a:buNone/>
              <a:defRPr sz="3900" b="1"/>
            </a:lvl3pPr>
            <a:lvl4pPr marL="2938963" indent="0">
              <a:buNone/>
              <a:defRPr sz="3400" b="1"/>
            </a:lvl4pPr>
            <a:lvl5pPr marL="3918615" indent="0">
              <a:buNone/>
              <a:defRPr sz="3400" b="1"/>
            </a:lvl5pPr>
            <a:lvl6pPr marL="4898271" indent="0">
              <a:buNone/>
              <a:defRPr sz="3400" b="1"/>
            </a:lvl6pPr>
            <a:lvl7pPr marL="5877925" indent="0">
              <a:buNone/>
              <a:defRPr sz="3400" b="1"/>
            </a:lvl7pPr>
            <a:lvl8pPr marL="6857578" indent="0">
              <a:buNone/>
              <a:defRPr sz="3400" b="1"/>
            </a:lvl8pPr>
            <a:lvl9pPr marL="7837231" indent="0">
              <a:buNone/>
              <a:defRPr sz="3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71763" y="2175383"/>
            <a:ext cx="12121967" cy="3952203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3936690" y="1535469"/>
            <a:ext cx="12126728" cy="639910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79654" indent="0">
              <a:buNone/>
              <a:defRPr sz="4300" b="1"/>
            </a:lvl2pPr>
            <a:lvl3pPr marL="1959308" indent="0">
              <a:buNone/>
              <a:defRPr sz="3900" b="1"/>
            </a:lvl3pPr>
            <a:lvl4pPr marL="2938963" indent="0">
              <a:buNone/>
              <a:defRPr sz="3400" b="1"/>
            </a:lvl4pPr>
            <a:lvl5pPr marL="3918615" indent="0">
              <a:buNone/>
              <a:defRPr sz="3400" b="1"/>
            </a:lvl5pPr>
            <a:lvl6pPr marL="4898271" indent="0">
              <a:buNone/>
              <a:defRPr sz="3400" b="1"/>
            </a:lvl6pPr>
            <a:lvl7pPr marL="5877925" indent="0">
              <a:buNone/>
              <a:defRPr sz="3400" b="1"/>
            </a:lvl7pPr>
            <a:lvl8pPr marL="6857578" indent="0">
              <a:buNone/>
              <a:defRPr sz="3400" b="1"/>
            </a:lvl8pPr>
            <a:lvl9pPr marL="7837231" indent="0">
              <a:buNone/>
              <a:defRPr sz="3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3936690" y="2175383"/>
            <a:ext cx="12126728" cy="3952203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A87F7-E908-41E1-8915-8193C4E9DE52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8B8C0-A2B4-494F-8E9B-9847432CFC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9AD8-7E4D-48A8-9FE0-070BBE3F21BD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D792-085E-4157-87EB-20D41E2141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B19C-59C4-4FD0-AA33-8A8FF6BFB74F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466CA-1E7E-40EC-AF7A-E716A2AF927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760" y="273117"/>
            <a:ext cx="9025984" cy="1162319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26392" y="273114"/>
            <a:ext cx="15337025" cy="5854468"/>
          </a:xfrm>
        </p:spPr>
        <p:txBody>
          <a:bodyPr/>
          <a:lstStyle>
            <a:lvl1pPr>
              <a:defRPr sz="6900"/>
            </a:lvl1pPr>
            <a:lvl2pPr>
              <a:defRPr sz="6000"/>
            </a:lvl2pPr>
            <a:lvl3pPr>
              <a:defRPr sz="51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71760" y="1435436"/>
            <a:ext cx="9025984" cy="4692149"/>
          </a:xfrm>
        </p:spPr>
        <p:txBody>
          <a:bodyPr/>
          <a:lstStyle>
            <a:lvl1pPr marL="0" indent="0">
              <a:buNone/>
              <a:defRPr sz="3000"/>
            </a:lvl1pPr>
            <a:lvl2pPr marL="979654" indent="0">
              <a:buNone/>
              <a:defRPr sz="2600"/>
            </a:lvl2pPr>
            <a:lvl3pPr marL="1959308" indent="0">
              <a:buNone/>
              <a:defRPr sz="2100"/>
            </a:lvl3pPr>
            <a:lvl4pPr marL="2938963" indent="0">
              <a:buNone/>
              <a:defRPr sz="1900"/>
            </a:lvl4pPr>
            <a:lvl5pPr marL="3918615" indent="0">
              <a:buNone/>
              <a:defRPr sz="1900"/>
            </a:lvl5pPr>
            <a:lvl6pPr marL="4898271" indent="0">
              <a:buNone/>
              <a:defRPr sz="1900"/>
            </a:lvl6pPr>
            <a:lvl7pPr marL="5877925" indent="0">
              <a:buNone/>
              <a:defRPr sz="1900"/>
            </a:lvl7pPr>
            <a:lvl8pPr marL="6857578" indent="0">
              <a:buNone/>
              <a:defRPr sz="1900"/>
            </a:lvl8pPr>
            <a:lvl9pPr marL="7837231" indent="0">
              <a:buNone/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2E49-EF8B-4ACA-AD49-BEB0B251C3F2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8D6D3-7933-4D67-A8D3-474016DB8A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77486" y="4801716"/>
            <a:ext cx="16461105" cy="566869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77486" y="612919"/>
            <a:ext cx="16461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6900"/>
            </a:lvl1pPr>
            <a:lvl2pPr marL="979654" indent="0">
              <a:buNone/>
              <a:defRPr sz="6000"/>
            </a:lvl2pPr>
            <a:lvl3pPr marL="1959308" indent="0">
              <a:buNone/>
              <a:defRPr sz="5100"/>
            </a:lvl3pPr>
            <a:lvl4pPr marL="2938963" indent="0">
              <a:buNone/>
              <a:defRPr sz="4300"/>
            </a:lvl4pPr>
            <a:lvl5pPr marL="3918615" indent="0">
              <a:buNone/>
              <a:defRPr sz="4300"/>
            </a:lvl5pPr>
            <a:lvl6pPr marL="4898271" indent="0">
              <a:buNone/>
              <a:defRPr sz="4300"/>
            </a:lvl6pPr>
            <a:lvl7pPr marL="5877925" indent="0">
              <a:buNone/>
              <a:defRPr sz="4300"/>
            </a:lvl7pPr>
            <a:lvl8pPr marL="6857578" indent="0">
              <a:buNone/>
              <a:defRPr sz="4300"/>
            </a:lvl8pPr>
            <a:lvl9pPr marL="7837231" indent="0">
              <a:buNone/>
              <a:defRPr sz="43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77486" y="5368582"/>
            <a:ext cx="16461105" cy="805048"/>
          </a:xfrm>
        </p:spPr>
        <p:txBody>
          <a:bodyPr/>
          <a:lstStyle>
            <a:lvl1pPr marL="0" indent="0">
              <a:buNone/>
              <a:defRPr sz="3000"/>
            </a:lvl1pPr>
            <a:lvl2pPr marL="979654" indent="0">
              <a:buNone/>
              <a:defRPr sz="2600"/>
            </a:lvl2pPr>
            <a:lvl3pPr marL="1959308" indent="0">
              <a:buNone/>
              <a:defRPr sz="2100"/>
            </a:lvl3pPr>
            <a:lvl4pPr marL="2938963" indent="0">
              <a:buNone/>
              <a:defRPr sz="1900"/>
            </a:lvl4pPr>
            <a:lvl5pPr marL="3918615" indent="0">
              <a:buNone/>
              <a:defRPr sz="1900"/>
            </a:lvl5pPr>
            <a:lvl6pPr marL="4898271" indent="0">
              <a:buNone/>
              <a:defRPr sz="1900"/>
            </a:lvl6pPr>
            <a:lvl7pPr marL="5877925" indent="0">
              <a:buNone/>
              <a:defRPr sz="1900"/>
            </a:lvl7pPr>
            <a:lvl8pPr marL="6857578" indent="0">
              <a:buNone/>
              <a:defRPr sz="1900"/>
            </a:lvl8pPr>
            <a:lvl9pPr marL="7837231" indent="0">
              <a:buNone/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92F5-A7A2-4E18-B359-89B061D64F67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18152-FD1D-4EA3-AE58-C6CF197BC5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371600" y="274638"/>
            <a:ext cx="24691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5931" tIns="97966" rIns="195931" bIns="979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371600" y="1600200"/>
            <a:ext cx="246919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5931" tIns="97966" rIns="195931" bIns="97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371600" y="6357938"/>
            <a:ext cx="6402388" cy="365125"/>
          </a:xfrm>
          <a:prstGeom prst="rect">
            <a:avLst/>
          </a:prstGeom>
        </p:spPr>
        <p:txBody>
          <a:bodyPr vert="horz" lIns="195931" tIns="97966" rIns="195931" bIns="97966" rtlCol="0" anchor="ctr"/>
          <a:lstStyle>
            <a:lvl1pPr algn="l" defTabSz="1959308" fontAlgn="auto">
              <a:spcBef>
                <a:spcPts val="0"/>
              </a:spcBef>
              <a:spcAft>
                <a:spcPts val="0"/>
              </a:spcAft>
              <a:defRPr sz="2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EC98CB-9438-4343-86F4-FA36EE094AD7}" type="datetimeFigureOut">
              <a:rPr lang="zh-CN" altLang="en-US"/>
              <a:pPr>
                <a:defRPr/>
              </a:pPr>
              <a:t>2013/3/29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9374188" y="6357938"/>
            <a:ext cx="8686800" cy="365125"/>
          </a:xfrm>
          <a:prstGeom prst="rect">
            <a:avLst/>
          </a:prstGeom>
        </p:spPr>
        <p:txBody>
          <a:bodyPr vert="horz" lIns="195931" tIns="97966" rIns="195931" bIns="97966" rtlCol="0" anchor="ctr"/>
          <a:lstStyle>
            <a:lvl1pPr algn="ctr" defTabSz="1959308" fontAlgn="auto">
              <a:spcBef>
                <a:spcPts val="0"/>
              </a:spcBef>
              <a:spcAft>
                <a:spcPts val="0"/>
              </a:spcAft>
              <a:defRPr sz="2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9661188" y="6357938"/>
            <a:ext cx="6402387" cy="365125"/>
          </a:xfrm>
          <a:prstGeom prst="rect">
            <a:avLst/>
          </a:prstGeom>
        </p:spPr>
        <p:txBody>
          <a:bodyPr vert="horz" lIns="195931" tIns="97966" rIns="195931" bIns="97966" rtlCol="0" anchor="ctr"/>
          <a:lstStyle>
            <a:lvl1pPr algn="r" defTabSz="1959308" fontAlgn="auto">
              <a:spcBef>
                <a:spcPts val="0"/>
              </a:spcBef>
              <a:spcAft>
                <a:spcPts val="0"/>
              </a:spcAft>
              <a:defRPr sz="2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E4C057-5FCD-49CC-9C68-D6EB54188E3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58975" rtl="0" fontAlgn="base">
        <a:spcBef>
          <a:spcPct val="0"/>
        </a:spcBef>
        <a:spcAft>
          <a:spcPct val="0"/>
        </a:spcAft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958975" rtl="0" fontAlgn="base">
        <a:spcBef>
          <a:spcPct val="0"/>
        </a:spcBef>
        <a:spcAft>
          <a:spcPct val="0"/>
        </a:spcAft>
        <a:defRPr sz="9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defTabSz="1958975" rtl="0" fontAlgn="base">
        <a:spcBef>
          <a:spcPct val="0"/>
        </a:spcBef>
        <a:spcAft>
          <a:spcPct val="0"/>
        </a:spcAft>
        <a:defRPr sz="9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defTabSz="1958975" rtl="0" fontAlgn="base">
        <a:spcBef>
          <a:spcPct val="0"/>
        </a:spcBef>
        <a:spcAft>
          <a:spcPct val="0"/>
        </a:spcAft>
        <a:defRPr sz="9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defTabSz="1958975" rtl="0" fontAlgn="base">
        <a:spcBef>
          <a:spcPct val="0"/>
        </a:spcBef>
        <a:spcAft>
          <a:spcPct val="0"/>
        </a:spcAft>
        <a:defRPr sz="9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defTabSz="1958975" rtl="0" fontAlgn="base">
        <a:spcBef>
          <a:spcPct val="0"/>
        </a:spcBef>
        <a:spcAft>
          <a:spcPct val="0"/>
        </a:spcAft>
        <a:defRPr sz="9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defTabSz="1958975" rtl="0" fontAlgn="base">
        <a:spcBef>
          <a:spcPct val="0"/>
        </a:spcBef>
        <a:spcAft>
          <a:spcPct val="0"/>
        </a:spcAft>
        <a:defRPr sz="9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defTabSz="1958975" rtl="0" fontAlgn="base">
        <a:spcBef>
          <a:spcPct val="0"/>
        </a:spcBef>
        <a:spcAft>
          <a:spcPct val="0"/>
        </a:spcAft>
        <a:defRPr sz="9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defTabSz="1958975" rtl="0" fontAlgn="base">
        <a:spcBef>
          <a:spcPct val="0"/>
        </a:spcBef>
        <a:spcAft>
          <a:spcPct val="0"/>
        </a:spcAft>
        <a:defRPr sz="9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733425" indent="-733425" algn="l" defTabSz="1958975" rtl="0" fontAlgn="base">
        <a:spcBef>
          <a:spcPct val="20000"/>
        </a:spcBef>
        <a:spcAft>
          <a:spcPct val="0"/>
        </a:spcAft>
        <a:buFont typeface="Arial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0675" indent="-611188" algn="l" defTabSz="1958975" rtl="0" fontAlgn="base">
        <a:spcBef>
          <a:spcPct val="20000"/>
        </a:spcBef>
        <a:spcAft>
          <a:spcPct val="0"/>
        </a:spcAft>
        <a:buFont typeface="Arial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447925" indent="-488950" algn="l" defTabSz="1958975" rtl="0" fontAlgn="base">
        <a:spcBef>
          <a:spcPct val="20000"/>
        </a:spcBef>
        <a:spcAft>
          <a:spcPct val="0"/>
        </a:spcAft>
        <a:buFont typeface="Arial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27413" indent="-488950" algn="l" defTabSz="1958975" rtl="0" fontAlgn="base">
        <a:spcBef>
          <a:spcPct val="20000"/>
        </a:spcBef>
        <a:spcAft>
          <a:spcPct val="0"/>
        </a:spcAft>
        <a:buFont typeface="Arial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406900" indent="-488950" algn="l" defTabSz="1958975" rtl="0" fontAlgn="base">
        <a:spcBef>
          <a:spcPct val="20000"/>
        </a:spcBef>
        <a:spcAft>
          <a:spcPct val="0"/>
        </a:spcAft>
        <a:buFont typeface="Arial" charset="0"/>
        <a:buChar char="»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388096" indent="-489827" algn="l" defTabSz="1959308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67752" indent="-489827" algn="l" defTabSz="1959308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47405" indent="-489827" algn="l" defTabSz="1959308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27060" indent="-489827" algn="l" defTabSz="1959308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9593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79654" algn="l" defTabSz="19593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59308" algn="l" defTabSz="19593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38963" algn="l" defTabSz="19593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18615" algn="l" defTabSz="19593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98271" algn="l" defTabSz="19593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77925" algn="l" defTabSz="19593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578" algn="l" defTabSz="19593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37231" algn="l" defTabSz="19593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5.jpeg"/><Relationship Id="rId10" Type="http://schemas.openxmlformats.org/officeDocument/2006/relationships/image" Target="../media/image16.jpeg"/><Relationship Id="rId4" Type="http://schemas.openxmlformats.org/officeDocument/2006/relationships/image" Target="../media/image4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矩形 113"/>
          <p:cNvSpPr/>
          <p:nvPr/>
        </p:nvSpPr>
        <p:spPr>
          <a:xfrm>
            <a:off x="2987675" y="1989138"/>
            <a:ext cx="23618825" cy="4537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kumimoji="1"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" name="任意多边形 132"/>
          <p:cNvSpPr/>
          <p:nvPr/>
        </p:nvSpPr>
        <p:spPr>
          <a:xfrm>
            <a:off x="19478625" y="1989138"/>
            <a:ext cx="7777163" cy="4537075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369425"/>
              </a:gs>
              <a:gs pos="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1800" b="1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144463" y="2000250"/>
            <a:ext cx="2771775" cy="865188"/>
          </a:xfrm>
          <a:prstGeom prst="rect">
            <a:avLst/>
          </a:prstGeom>
          <a:solidFill>
            <a:srgbClr val="70D65C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rial" pitchFamily="34" charset="0"/>
              </a:rPr>
              <a:t>环境服务</a:t>
            </a:r>
          </a:p>
        </p:txBody>
      </p:sp>
      <p:sp>
        <p:nvSpPr>
          <p:cNvPr id="102" name="任意多边形 101"/>
          <p:cNvSpPr/>
          <p:nvPr/>
        </p:nvSpPr>
        <p:spPr>
          <a:xfrm>
            <a:off x="2894013" y="1028700"/>
            <a:ext cx="24504650" cy="817563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70D65C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97399" tIns="51020" rIns="688680" bIns="51020" spcCol="2430" anchor="ctr"/>
          <a:lstStyle/>
          <a:p>
            <a:pPr algn="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38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93" name="任意多边形 92"/>
          <p:cNvSpPr/>
          <p:nvPr/>
        </p:nvSpPr>
        <p:spPr>
          <a:xfrm>
            <a:off x="11369675" y="1989138"/>
            <a:ext cx="7991475" cy="360362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D65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环境服务商业模式逐步成熟</a:t>
            </a:r>
          </a:p>
        </p:txBody>
      </p:sp>
      <p:sp>
        <p:nvSpPr>
          <p:cNvPr id="100" name="任意多边形 99"/>
          <p:cNvSpPr/>
          <p:nvPr/>
        </p:nvSpPr>
        <p:spPr>
          <a:xfrm>
            <a:off x="2892425" y="3386138"/>
            <a:ext cx="8016875" cy="358775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D65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污染防治以无害化处理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718463" y="1143000"/>
            <a:ext cx="55721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lvl="4" indent="-171450" defTabSz="9144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8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环保基础设施与治理系统完善，环境治理以服务为主，生态化，还原大自然；企业投资为主导</a:t>
            </a:r>
          </a:p>
        </p:txBody>
      </p:sp>
      <p:pic>
        <p:nvPicPr>
          <p:cNvPr id="122" name="图片 121" descr="视频监控.jpg"/>
          <p:cNvPicPr>
            <a:picLocks noChangeAspect="1"/>
          </p:cNvPicPr>
          <p:nvPr/>
        </p:nvPicPr>
        <p:blipFill>
          <a:blip r:embed="rId3" cstate="print"/>
          <a:srcRect l="16150" t="13216" r="20599"/>
          <a:stretch>
            <a:fillRect/>
          </a:stretch>
        </p:blipFill>
        <p:spPr>
          <a:xfrm>
            <a:off x="11860199" y="1143778"/>
            <a:ext cx="755716" cy="604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0" name="TextBox 129"/>
          <p:cNvSpPr txBox="1"/>
          <p:nvPr/>
        </p:nvSpPr>
        <p:spPr>
          <a:xfrm>
            <a:off x="5014913" y="1117600"/>
            <a:ext cx="64166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800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火电厂脱硫、垃圾填埋、工业污水处理、市政污水处理为市场主体，以政府为主导投资；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3003213" y="1117600"/>
            <a:ext cx="62452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800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脱硝、垃圾发电、市政污泥处理、地下水土壤修复市场进入成长期；政府投资为主与企业投资为主实现转换；</a:t>
            </a:r>
          </a:p>
        </p:txBody>
      </p:sp>
      <p:sp>
        <p:nvSpPr>
          <p:cNvPr id="191" name="矩形 190"/>
          <p:cNvSpPr/>
          <p:nvPr/>
        </p:nvSpPr>
        <p:spPr>
          <a:xfrm>
            <a:off x="144463" y="3357563"/>
            <a:ext cx="2771775" cy="865187"/>
          </a:xfrm>
          <a:prstGeom prst="rect">
            <a:avLst/>
          </a:prstGeom>
          <a:solidFill>
            <a:srgbClr val="70D65C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rial" pitchFamily="34" charset="0"/>
              </a:rPr>
              <a:t>污染源治理</a:t>
            </a:r>
          </a:p>
        </p:txBody>
      </p:sp>
      <p:sp>
        <p:nvSpPr>
          <p:cNvPr id="205" name="任意多边形 204"/>
          <p:cNvSpPr/>
          <p:nvPr/>
        </p:nvSpPr>
        <p:spPr>
          <a:xfrm>
            <a:off x="3001963" y="4787900"/>
            <a:ext cx="7991475" cy="358775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D65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加大污染处理能力、实现减量化</a:t>
            </a:r>
          </a:p>
        </p:txBody>
      </p:sp>
      <p:sp>
        <p:nvSpPr>
          <p:cNvPr id="207" name="矩形 206"/>
          <p:cNvSpPr/>
          <p:nvPr/>
        </p:nvSpPr>
        <p:spPr>
          <a:xfrm>
            <a:off x="144463" y="4787900"/>
            <a:ext cx="2771775" cy="863600"/>
          </a:xfrm>
          <a:prstGeom prst="rect">
            <a:avLst/>
          </a:prstGeom>
          <a:solidFill>
            <a:srgbClr val="70D65C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rial" pitchFamily="34" charset="0"/>
              </a:rPr>
              <a:t>基础设施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3340100" y="2286000"/>
            <a:ext cx="46164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余热发电、治理委托运营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再生水回用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垃圾发电、分类回收利用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zh-CN" altLang="en-US" sz="1600" b="1" dirty="0">
              <a:solidFill>
                <a:srgbClr val="149FC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3367088" y="3683000"/>
            <a:ext cx="35639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削减</a:t>
            </a:r>
            <a:r>
              <a:rPr lang="en-US" altLang="zh-CN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SO2</a:t>
            </a: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，氮氧化物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削减氨氮、</a:t>
            </a:r>
            <a:r>
              <a:rPr lang="en-US" altLang="zh-CN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CDO</a:t>
            </a: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淘汰简单垃圾填埋、发展卫生填埋</a:t>
            </a:r>
          </a:p>
        </p:txBody>
      </p:sp>
      <p:pic>
        <p:nvPicPr>
          <p:cNvPr id="206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4144963"/>
            <a:ext cx="43497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TextBox 229"/>
          <p:cNvSpPr txBox="1">
            <a:spLocks noChangeArrowheads="1"/>
          </p:cNvSpPr>
          <p:nvPr/>
        </p:nvSpPr>
        <p:spPr bwMode="auto">
          <a:xfrm>
            <a:off x="3001963" y="5208588"/>
            <a:ext cx="64293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u"/>
            </a:pPr>
            <a:r>
              <a:rPr lang="zh-CN" altLang="en-US" sz="1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污染问题日益严重、环境投资开始加速（“九五”）</a:t>
            </a:r>
            <a:endParaRPr lang="zh-CN" altLang="zh-CN" sz="1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67" name="TextBox 235"/>
          <p:cNvSpPr txBox="1">
            <a:spLocks noChangeArrowheads="1"/>
          </p:cNvSpPr>
          <p:nvPr/>
        </p:nvSpPr>
        <p:spPr bwMode="auto">
          <a:xfrm>
            <a:off x="14789150" y="2500313"/>
            <a:ext cx="49291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u"/>
            </a:pPr>
            <a:r>
              <a:rPr lang="zh-CN" altLang="en-US" sz="1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土壤、地下水修复进入成长期（“十三五”）</a:t>
            </a:r>
            <a:endParaRPr lang="en-US" altLang="zh-CN" sz="1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5" name="矩形 244"/>
          <p:cNvSpPr/>
          <p:nvPr/>
        </p:nvSpPr>
        <p:spPr>
          <a:xfrm>
            <a:off x="19932650" y="2062163"/>
            <a:ext cx="2201863" cy="4603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综合环境服务商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69" name="Picture 3" descr="E:\赛迪工作\2013IT市场年会PPT\图片库\search-3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2775" y="2357438"/>
            <a:ext cx="4556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Box 78"/>
          <p:cNvSpPr txBox="1"/>
          <p:nvPr/>
        </p:nvSpPr>
        <p:spPr>
          <a:xfrm>
            <a:off x="22147213" y="5216525"/>
            <a:ext cx="20716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环境监测智能化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1" name="任意多边形 80"/>
          <p:cNvSpPr/>
          <p:nvPr/>
        </p:nvSpPr>
        <p:spPr>
          <a:xfrm>
            <a:off x="11431588" y="5859463"/>
            <a:ext cx="7804150" cy="357187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D65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                                       环境监测向智能化方向发展</a:t>
            </a:r>
          </a:p>
        </p:txBody>
      </p:sp>
      <p:sp>
        <p:nvSpPr>
          <p:cNvPr id="2072" name="TextBox 61"/>
          <p:cNvSpPr txBox="1">
            <a:spLocks noChangeArrowheads="1"/>
          </p:cNvSpPr>
          <p:nvPr/>
        </p:nvSpPr>
        <p:spPr bwMode="auto">
          <a:xfrm>
            <a:off x="3032125" y="5645150"/>
            <a:ext cx="3684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u"/>
            </a:pPr>
            <a:r>
              <a:rPr lang="zh-CN" altLang="en-US" sz="1600" b="1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减少烟尘排放，火电厂安装脱硫设备</a:t>
            </a:r>
            <a:endParaRPr lang="en-US" altLang="zh-CN" sz="1600" b="1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914400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u"/>
            </a:pPr>
            <a:r>
              <a:rPr lang="zh-CN" altLang="en-US" sz="1600" b="1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提高污水处理率，增加处理规模</a:t>
            </a:r>
            <a:endParaRPr lang="en-US" altLang="zh-CN" sz="1600" b="1" i="1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2073" name="TextBox 2"/>
          <p:cNvSpPr txBox="1">
            <a:spLocks noChangeArrowheads="1"/>
          </p:cNvSpPr>
          <p:nvPr/>
        </p:nvSpPr>
        <p:spPr bwMode="auto">
          <a:xfrm>
            <a:off x="7002463" y="2714625"/>
            <a:ext cx="28082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财税、制度设计驱动市场</a:t>
            </a:r>
          </a:p>
        </p:txBody>
      </p:sp>
      <p:sp>
        <p:nvSpPr>
          <p:cNvPr id="99" name="虚尾箭头 98"/>
          <p:cNvSpPr/>
          <p:nvPr/>
        </p:nvSpPr>
        <p:spPr>
          <a:xfrm rot="19920267">
            <a:off x="8615363" y="4079875"/>
            <a:ext cx="728662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75" name="矩形 96"/>
          <p:cNvSpPr>
            <a:spLocks noChangeArrowheads="1"/>
          </p:cNvSpPr>
          <p:nvPr/>
        </p:nvSpPr>
        <p:spPr bwMode="auto">
          <a:xfrm>
            <a:off x="9313863" y="5397500"/>
            <a:ext cx="161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国家规划驱动</a:t>
            </a:r>
            <a:endParaRPr lang="en-US" altLang="zh-CN" sz="1600" b="1" i="1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11772900" y="2205038"/>
            <a:ext cx="22796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en-US" altLang="zh-CN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BOT</a:t>
            </a: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模式、</a:t>
            </a:r>
            <a:r>
              <a:rPr lang="en-US" altLang="zh-CN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POP</a:t>
            </a: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模式</a:t>
            </a:r>
          </a:p>
        </p:txBody>
      </p:sp>
      <p:sp>
        <p:nvSpPr>
          <p:cNvPr id="109" name="矩形 108"/>
          <p:cNvSpPr/>
          <p:nvPr/>
        </p:nvSpPr>
        <p:spPr>
          <a:xfrm>
            <a:off x="14431963" y="4144963"/>
            <a:ext cx="796925" cy="417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填埋</a:t>
            </a:r>
          </a:p>
        </p:txBody>
      </p:sp>
      <p:sp>
        <p:nvSpPr>
          <p:cNvPr id="112" name="矩形 111"/>
          <p:cNvSpPr/>
          <p:nvPr/>
        </p:nvSpPr>
        <p:spPr>
          <a:xfrm>
            <a:off x="15003463" y="2286000"/>
            <a:ext cx="1617662" cy="419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合同环境服务</a:t>
            </a:r>
          </a:p>
        </p:txBody>
      </p:sp>
      <p:sp>
        <p:nvSpPr>
          <p:cNvPr id="121" name="矩形 120"/>
          <p:cNvSpPr/>
          <p:nvPr/>
        </p:nvSpPr>
        <p:spPr>
          <a:xfrm>
            <a:off x="17676813" y="2286000"/>
            <a:ext cx="16176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综合环境服务</a:t>
            </a:r>
          </a:p>
        </p:txBody>
      </p:sp>
      <p:sp>
        <p:nvSpPr>
          <p:cNvPr id="124" name="矩形 123"/>
          <p:cNvSpPr/>
          <p:nvPr/>
        </p:nvSpPr>
        <p:spPr>
          <a:xfrm>
            <a:off x="24218900" y="3968750"/>
            <a:ext cx="2643188" cy="417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u"/>
              <a:defRPr/>
            </a:pPr>
            <a:r>
              <a:rPr lang="zh-CN" altLang="en-US" sz="1600" b="1" i="1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垃圾处理资源化利用为主</a:t>
            </a:r>
          </a:p>
        </p:txBody>
      </p:sp>
      <p:sp>
        <p:nvSpPr>
          <p:cNvPr id="128" name="矩形 127"/>
          <p:cNvSpPr/>
          <p:nvPr/>
        </p:nvSpPr>
        <p:spPr>
          <a:xfrm>
            <a:off x="21147088" y="3644900"/>
            <a:ext cx="24384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u"/>
              <a:defRPr/>
            </a:pPr>
            <a:r>
              <a:rPr lang="zh-CN" altLang="en-US" sz="1600" b="1" i="1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地下水治理与修复推广</a:t>
            </a:r>
            <a:endParaRPr lang="en-US" altLang="zh-CN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15" name="虚尾箭头 114"/>
          <p:cNvSpPr/>
          <p:nvPr/>
        </p:nvSpPr>
        <p:spPr>
          <a:xfrm rot="21212708">
            <a:off x="6162675" y="5041900"/>
            <a:ext cx="728663" cy="358775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0" name="矩形 139"/>
          <p:cNvSpPr/>
          <p:nvPr/>
        </p:nvSpPr>
        <p:spPr>
          <a:xfrm>
            <a:off x="22574250" y="5949950"/>
            <a:ext cx="32400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高效、绿色、安全</a:t>
            </a:r>
          </a:p>
        </p:txBody>
      </p:sp>
      <p:sp>
        <p:nvSpPr>
          <p:cNvPr id="141" name="矩形 140"/>
          <p:cNvSpPr/>
          <p:nvPr/>
        </p:nvSpPr>
        <p:spPr>
          <a:xfrm>
            <a:off x="23790275" y="4645025"/>
            <a:ext cx="223361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环保物联网实现突破</a:t>
            </a:r>
          </a:p>
        </p:txBody>
      </p:sp>
      <p:sp>
        <p:nvSpPr>
          <p:cNvPr id="142" name="虚尾箭头 141"/>
          <p:cNvSpPr/>
          <p:nvPr/>
        </p:nvSpPr>
        <p:spPr>
          <a:xfrm rot="2282647">
            <a:off x="19764375" y="4222750"/>
            <a:ext cx="612775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8" name="虚尾箭头 147"/>
          <p:cNvSpPr/>
          <p:nvPr/>
        </p:nvSpPr>
        <p:spPr>
          <a:xfrm rot="18950650">
            <a:off x="24611013" y="2632075"/>
            <a:ext cx="749300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8" name="虚尾箭头 157"/>
          <p:cNvSpPr/>
          <p:nvPr/>
        </p:nvSpPr>
        <p:spPr>
          <a:xfrm rot="20517498">
            <a:off x="10374313" y="3462338"/>
            <a:ext cx="728662" cy="360362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0" name="虚尾箭头 159"/>
          <p:cNvSpPr/>
          <p:nvPr/>
        </p:nvSpPr>
        <p:spPr>
          <a:xfrm rot="18950650">
            <a:off x="23529925" y="3784600"/>
            <a:ext cx="750888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1" name="虚尾箭头 160"/>
          <p:cNvSpPr/>
          <p:nvPr/>
        </p:nvSpPr>
        <p:spPr>
          <a:xfrm rot="21126448">
            <a:off x="21651913" y="4603750"/>
            <a:ext cx="750887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2" name="虚尾箭头 161"/>
          <p:cNvSpPr/>
          <p:nvPr/>
        </p:nvSpPr>
        <p:spPr>
          <a:xfrm rot="20775118">
            <a:off x="7389813" y="4511675"/>
            <a:ext cx="728662" cy="346075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4" name="矩形 163"/>
          <p:cNvSpPr/>
          <p:nvPr/>
        </p:nvSpPr>
        <p:spPr>
          <a:xfrm>
            <a:off x="25412700" y="2868613"/>
            <a:ext cx="18065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还原大自然</a:t>
            </a:r>
            <a:endParaRPr lang="zh-CN" alt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8" name="任意多边形 107"/>
          <p:cNvSpPr/>
          <p:nvPr/>
        </p:nvSpPr>
        <p:spPr>
          <a:xfrm>
            <a:off x="2917825" y="1989138"/>
            <a:ext cx="7991475" cy="360362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D65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工程承包为主的服务模式</a:t>
            </a:r>
          </a:p>
        </p:txBody>
      </p:sp>
      <p:sp>
        <p:nvSpPr>
          <p:cNvPr id="2093" name="矩形 165"/>
          <p:cNvSpPr>
            <a:spLocks noChangeArrowheads="1"/>
          </p:cNvSpPr>
          <p:nvPr/>
        </p:nvSpPr>
        <p:spPr bwMode="auto">
          <a:xfrm>
            <a:off x="19910425" y="3132138"/>
            <a:ext cx="796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大气</a:t>
            </a:r>
            <a:endParaRPr lang="en-US" altLang="zh-CN" sz="1600" b="1" i="1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2094" name="矩形 169"/>
          <p:cNvSpPr>
            <a:spLocks noChangeArrowheads="1"/>
          </p:cNvSpPr>
          <p:nvPr/>
        </p:nvSpPr>
        <p:spPr bwMode="auto">
          <a:xfrm>
            <a:off x="21218525" y="3143250"/>
            <a:ext cx="796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土壤</a:t>
            </a:r>
            <a:endParaRPr lang="en-US" altLang="zh-CN" sz="1600" b="1" i="1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2095" name="矩形 171"/>
          <p:cNvSpPr>
            <a:spLocks noChangeArrowheads="1"/>
          </p:cNvSpPr>
          <p:nvPr/>
        </p:nvSpPr>
        <p:spPr bwMode="auto">
          <a:xfrm>
            <a:off x="22575838" y="3214688"/>
            <a:ext cx="100171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地下水</a:t>
            </a:r>
            <a:endParaRPr lang="en-US" altLang="zh-CN" sz="1600" b="1" i="1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134" name="任意多边形 111"/>
          <p:cNvSpPr/>
          <p:nvPr/>
        </p:nvSpPr>
        <p:spPr>
          <a:xfrm>
            <a:off x="2892425" y="6467475"/>
            <a:ext cx="24195088" cy="392113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9313" tIns="14290" rIns="110734" bIns="14290" spcCol="680" anchor="ctr"/>
          <a:lstStyle/>
          <a:p>
            <a:pPr algn="ctr" defTabSz="911212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起步期（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2000~2010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）                                                                         成长期（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2011~2020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）                                                                    成熟期（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2020~ 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）</a:t>
            </a:r>
          </a:p>
        </p:txBody>
      </p:sp>
      <p:sp>
        <p:nvSpPr>
          <p:cNvPr id="175" name="TextBox 295"/>
          <p:cNvSpPr txBox="1"/>
          <p:nvPr/>
        </p:nvSpPr>
        <p:spPr>
          <a:xfrm>
            <a:off x="8532813" y="0"/>
            <a:ext cx="10656887" cy="666750"/>
          </a:xfrm>
          <a:prstGeom prst="rect">
            <a:avLst/>
          </a:prstGeom>
          <a:noFill/>
        </p:spPr>
        <p:txBody>
          <a:bodyPr lIns="58052" tIns="29027" rIns="58052" bIns="29027"/>
          <a:lstStyle/>
          <a:p>
            <a:pPr algn="ctr" defTabSz="1959308">
              <a:defRPr/>
            </a:pPr>
            <a:r>
              <a:rPr lang="zh-CN" alt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中国环保产业创新路线图</a:t>
            </a:r>
            <a:r>
              <a:rPr lang="zh-CN" altLang="zh-CN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（</a:t>
            </a:r>
            <a:r>
              <a:rPr lang="en-US" altLang="zh-CN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2013</a:t>
            </a:r>
            <a:r>
              <a:rPr lang="zh-CN" altLang="zh-CN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）</a:t>
            </a:r>
            <a:endParaRPr lang="zh-CN" alt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/>
              <a:ea typeface="微软雅黑"/>
              <a:cs typeface="微软雅黑"/>
            </a:endParaRPr>
          </a:p>
        </p:txBody>
      </p:sp>
      <p:sp>
        <p:nvSpPr>
          <p:cNvPr id="117" name="爆炸形 1 116"/>
          <p:cNvSpPr/>
          <p:nvPr/>
        </p:nvSpPr>
        <p:spPr>
          <a:xfrm>
            <a:off x="20126325" y="4294188"/>
            <a:ext cx="1655763" cy="1079500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3" name="爆炸形 1 122"/>
          <p:cNvSpPr/>
          <p:nvPr/>
        </p:nvSpPr>
        <p:spPr>
          <a:xfrm>
            <a:off x="22286913" y="4005263"/>
            <a:ext cx="1655762" cy="1081087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5" name="爆炸形 1 124"/>
          <p:cNvSpPr/>
          <p:nvPr/>
        </p:nvSpPr>
        <p:spPr>
          <a:xfrm>
            <a:off x="23798213" y="2925763"/>
            <a:ext cx="1657350" cy="1079500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31" name="爆炸形 1 130"/>
          <p:cNvSpPr/>
          <p:nvPr/>
        </p:nvSpPr>
        <p:spPr>
          <a:xfrm>
            <a:off x="25022175" y="1917700"/>
            <a:ext cx="1657350" cy="1079500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44" name="矩形 143"/>
          <p:cNvSpPr/>
          <p:nvPr/>
        </p:nvSpPr>
        <p:spPr>
          <a:xfrm>
            <a:off x="20304125" y="4365625"/>
            <a:ext cx="1262063" cy="663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减量化</a:t>
            </a:r>
          </a:p>
        </p:txBody>
      </p:sp>
      <p:sp>
        <p:nvSpPr>
          <p:cNvPr id="145" name="矩形 144"/>
          <p:cNvSpPr/>
          <p:nvPr/>
        </p:nvSpPr>
        <p:spPr>
          <a:xfrm>
            <a:off x="22502813" y="4095750"/>
            <a:ext cx="1262062" cy="738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无害化</a:t>
            </a:r>
          </a:p>
        </p:txBody>
      </p:sp>
      <p:sp>
        <p:nvSpPr>
          <p:cNvPr id="147" name="矩形 146"/>
          <p:cNvSpPr/>
          <p:nvPr/>
        </p:nvSpPr>
        <p:spPr>
          <a:xfrm>
            <a:off x="24049038" y="2997200"/>
            <a:ext cx="1262062" cy="663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资源化</a:t>
            </a:r>
          </a:p>
        </p:txBody>
      </p:sp>
      <p:sp>
        <p:nvSpPr>
          <p:cNvPr id="149" name="矩形 148"/>
          <p:cNvSpPr/>
          <p:nvPr/>
        </p:nvSpPr>
        <p:spPr>
          <a:xfrm>
            <a:off x="25238075" y="1989138"/>
            <a:ext cx="1262063" cy="663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生态化</a:t>
            </a:r>
          </a:p>
        </p:txBody>
      </p:sp>
      <p:sp>
        <p:nvSpPr>
          <p:cNvPr id="2106" name="TextBox 166"/>
          <p:cNvSpPr txBox="1">
            <a:spLocks noChangeArrowheads="1"/>
          </p:cNvSpPr>
          <p:nvPr/>
        </p:nvSpPr>
        <p:spPr bwMode="auto">
          <a:xfrm>
            <a:off x="6931025" y="5645150"/>
            <a:ext cx="3684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u"/>
            </a:pPr>
            <a:r>
              <a:rPr lang="zh-CN" altLang="en-US" sz="1600" b="1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加大垃圾清运</a:t>
            </a:r>
            <a:endParaRPr lang="en-US" altLang="zh-CN" sz="1600" b="1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914400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u"/>
            </a:pPr>
            <a:r>
              <a:rPr lang="zh-CN" altLang="en-US" sz="1600" b="1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增加无害化处理能力</a:t>
            </a:r>
            <a:endParaRPr lang="en-US" altLang="zh-CN" sz="1600" b="1" i="1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2107" name="TextBox 167"/>
          <p:cNvSpPr txBox="1">
            <a:spLocks noChangeArrowheads="1"/>
          </p:cNvSpPr>
          <p:nvPr/>
        </p:nvSpPr>
        <p:spPr bwMode="auto">
          <a:xfrm>
            <a:off x="6359525" y="2357438"/>
            <a:ext cx="28082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6E25A0"/>
              </a:buClr>
              <a:buFont typeface="Wingdings" pitchFamily="2" charset="2"/>
              <a:buChar char="u"/>
            </a:pPr>
            <a:r>
              <a:rPr lang="en-US" altLang="zh-CN" sz="1600" b="1" i="1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EPC</a:t>
            </a:r>
            <a:r>
              <a:rPr lang="zh-CN" altLang="en-US" sz="1600" b="1" i="1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模式</a:t>
            </a:r>
          </a:p>
        </p:txBody>
      </p:sp>
      <p:sp>
        <p:nvSpPr>
          <p:cNvPr id="146" name="任意多边形 145"/>
          <p:cNvSpPr/>
          <p:nvPr/>
        </p:nvSpPr>
        <p:spPr>
          <a:xfrm>
            <a:off x="11431588" y="5216525"/>
            <a:ext cx="7804150" cy="349250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D65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                                土壤和地下水修复市场得到高度重视和发展</a:t>
            </a:r>
          </a:p>
        </p:txBody>
      </p:sp>
      <p:sp>
        <p:nvSpPr>
          <p:cNvPr id="179" name="任意多边形 178"/>
          <p:cNvSpPr/>
          <p:nvPr/>
        </p:nvSpPr>
        <p:spPr>
          <a:xfrm>
            <a:off x="12360275" y="3143250"/>
            <a:ext cx="6875463" cy="358775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D65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大气污染治理以脱硫转向脱硝为重点</a:t>
            </a:r>
          </a:p>
        </p:txBody>
      </p:sp>
      <p:sp>
        <p:nvSpPr>
          <p:cNvPr id="177" name="任意多边形 176"/>
          <p:cNvSpPr/>
          <p:nvPr/>
        </p:nvSpPr>
        <p:spPr>
          <a:xfrm>
            <a:off x="11485563" y="4573588"/>
            <a:ext cx="7804150" cy="357187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D65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                                      水处理以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MBR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为代表的膜技术快速发展</a:t>
            </a:r>
          </a:p>
        </p:txBody>
      </p:sp>
      <p:sp>
        <p:nvSpPr>
          <p:cNvPr id="178" name="任意多边形 177"/>
          <p:cNvSpPr/>
          <p:nvPr/>
        </p:nvSpPr>
        <p:spPr>
          <a:xfrm>
            <a:off x="11485563" y="3859213"/>
            <a:ext cx="7804150" cy="357187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D65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                                 固废处理以填埋转向焚烧和综合处理为主</a:t>
            </a:r>
          </a:p>
        </p:txBody>
      </p:sp>
      <p:sp>
        <p:nvSpPr>
          <p:cNvPr id="12" name="右箭头 11"/>
          <p:cNvSpPr/>
          <p:nvPr/>
        </p:nvSpPr>
        <p:spPr>
          <a:xfrm>
            <a:off x="11074400" y="3068638"/>
            <a:ext cx="3286125" cy="3433762"/>
          </a:xfrm>
          <a:prstGeom prst="rightArrow">
            <a:avLst>
              <a:gd name="adj1" fmla="val 100000"/>
              <a:gd name="adj2" fmla="val 35192"/>
            </a:avLst>
          </a:prstGeom>
          <a:gradFill flip="none" rotWithShape="1">
            <a:gsLst>
              <a:gs pos="100000">
                <a:srgbClr val="70D65C"/>
              </a:gs>
              <a:gs pos="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1800" b="1">
              <a:solidFill>
                <a:srgbClr val="FFFF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113" name="矩形 131"/>
          <p:cNvSpPr>
            <a:spLocks noChangeArrowheads="1"/>
          </p:cNvSpPr>
          <p:nvPr/>
        </p:nvSpPr>
        <p:spPr bwMode="auto">
          <a:xfrm>
            <a:off x="9967913" y="2643188"/>
            <a:ext cx="474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defTabSz="914400">
              <a:buClr>
                <a:srgbClr val="FF0000"/>
              </a:buClr>
              <a:buFont typeface="Wingdings" pitchFamily="2" charset="2"/>
              <a:buChar char="u"/>
            </a:pPr>
            <a:r>
              <a:rPr lang="zh-CN" altLang="en-US" sz="1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固废无害化处理能力加大（“十二五”）</a:t>
            </a:r>
            <a:endParaRPr lang="zh-CN" altLang="zh-CN" sz="1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14" name="矩形 104"/>
          <p:cNvSpPr>
            <a:spLocks noChangeArrowheads="1"/>
          </p:cNvSpPr>
          <p:nvPr/>
        </p:nvSpPr>
        <p:spPr bwMode="auto">
          <a:xfrm>
            <a:off x="6359525" y="3922713"/>
            <a:ext cx="55800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u"/>
            </a:pPr>
            <a:r>
              <a:rPr lang="zh-CN" altLang="en-US" sz="1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大气污染治理、污水处理先行</a:t>
            </a:r>
            <a:r>
              <a:rPr lang="en-US" altLang="zh-CN" sz="1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(</a:t>
            </a:r>
            <a:r>
              <a:rPr lang="zh-CN" altLang="en-US" sz="1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“十五、十一五”）</a:t>
            </a:r>
          </a:p>
        </p:txBody>
      </p:sp>
      <p:sp>
        <p:nvSpPr>
          <p:cNvPr id="176" name="虚尾箭头 175"/>
          <p:cNvSpPr/>
          <p:nvPr/>
        </p:nvSpPr>
        <p:spPr>
          <a:xfrm>
            <a:off x="15289213" y="2855913"/>
            <a:ext cx="850900" cy="358775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7" name="虚尾箭头 136"/>
          <p:cNvSpPr/>
          <p:nvPr/>
        </p:nvSpPr>
        <p:spPr>
          <a:xfrm rot="823937">
            <a:off x="17033875" y="2882900"/>
            <a:ext cx="852488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0" name="虚尾箭头 109"/>
          <p:cNvSpPr/>
          <p:nvPr/>
        </p:nvSpPr>
        <p:spPr>
          <a:xfrm rot="2426046">
            <a:off x="19123025" y="3759200"/>
            <a:ext cx="612775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7" name="虚尾箭头 156"/>
          <p:cNvSpPr/>
          <p:nvPr/>
        </p:nvSpPr>
        <p:spPr>
          <a:xfrm>
            <a:off x="14003338" y="2786063"/>
            <a:ext cx="612775" cy="360362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2" name="虚尾箭头 151"/>
          <p:cNvSpPr/>
          <p:nvPr/>
        </p:nvSpPr>
        <p:spPr>
          <a:xfrm rot="21288371">
            <a:off x="12660313" y="2889250"/>
            <a:ext cx="688975" cy="358775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9" name="虚尾箭头 158"/>
          <p:cNvSpPr/>
          <p:nvPr/>
        </p:nvSpPr>
        <p:spPr>
          <a:xfrm rot="21100309">
            <a:off x="11564938" y="2947988"/>
            <a:ext cx="728662" cy="360362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17692688" y="4859338"/>
            <a:ext cx="882650" cy="417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en-US" altLang="zh-CN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MBR</a:t>
            </a:r>
            <a:endParaRPr lang="zh-CN" altLang="en-US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14431963" y="5502275"/>
            <a:ext cx="1822450" cy="417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工程设计、实施</a:t>
            </a:r>
          </a:p>
        </p:txBody>
      </p:sp>
      <p:sp>
        <p:nvSpPr>
          <p:cNvPr id="104" name="矩形 103"/>
          <p:cNvSpPr/>
          <p:nvPr/>
        </p:nvSpPr>
        <p:spPr>
          <a:xfrm>
            <a:off x="13931900" y="6073775"/>
            <a:ext cx="1822450" cy="417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环保监测物联网</a:t>
            </a:r>
          </a:p>
        </p:txBody>
      </p:sp>
      <p:sp>
        <p:nvSpPr>
          <p:cNvPr id="107" name="矩形 106"/>
          <p:cNvSpPr/>
          <p:nvPr/>
        </p:nvSpPr>
        <p:spPr>
          <a:xfrm>
            <a:off x="15074900" y="3440113"/>
            <a:ext cx="1046163" cy="419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en-US" altLang="zh-CN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PM2.5</a:t>
            </a:r>
            <a:endParaRPr lang="zh-CN" altLang="en-US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16646525" y="3440113"/>
            <a:ext cx="1617663" cy="419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汽车尾气处理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718338" y="5645150"/>
            <a:ext cx="25717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环保基础设施完善化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7" name="图片 126" descr="8b5011e8519ade68db3a2eb1413f94fb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18379" y="1072340"/>
            <a:ext cx="765484" cy="7096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9" name="矩形 128"/>
          <p:cNvSpPr/>
          <p:nvPr/>
        </p:nvSpPr>
        <p:spPr>
          <a:xfrm>
            <a:off x="22147213" y="2143125"/>
            <a:ext cx="22336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u"/>
              <a:defRPr/>
            </a:pPr>
            <a:r>
              <a:rPr lang="zh-CN" altLang="en-US" sz="1600" b="1" i="1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环境服务业高速发展</a:t>
            </a:r>
          </a:p>
        </p:txBody>
      </p:sp>
      <p:pic>
        <p:nvPicPr>
          <p:cNvPr id="135" name="图片 134" descr="7fdeb8e34fe639dc73e24e5c841e81cb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0581" y="1072340"/>
            <a:ext cx="714380" cy="6581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8" name="矩形 137"/>
          <p:cNvSpPr/>
          <p:nvPr/>
        </p:nvSpPr>
        <p:spPr>
          <a:xfrm>
            <a:off x="20432713" y="2571750"/>
            <a:ext cx="42846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u"/>
              <a:defRPr/>
            </a:pPr>
            <a:r>
              <a:rPr lang="zh-CN" altLang="en-US" sz="1600" b="1" i="1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以环境服务为主导的龙头企业竞争格局形成</a:t>
            </a:r>
          </a:p>
        </p:txBody>
      </p:sp>
      <p:sp>
        <p:nvSpPr>
          <p:cNvPr id="139" name="矩形 138"/>
          <p:cNvSpPr/>
          <p:nvPr/>
        </p:nvSpPr>
        <p:spPr>
          <a:xfrm>
            <a:off x="14431963" y="4859338"/>
            <a:ext cx="1208087" cy="417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反渗透膜</a:t>
            </a:r>
          </a:p>
        </p:txBody>
      </p:sp>
      <p:sp>
        <p:nvSpPr>
          <p:cNvPr id="180" name="矩形 179"/>
          <p:cNvSpPr/>
          <p:nvPr/>
        </p:nvSpPr>
        <p:spPr>
          <a:xfrm>
            <a:off x="15574963" y="4859338"/>
            <a:ext cx="1001712" cy="417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超滤膜</a:t>
            </a:r>
          </a:p>
        </p:txBody>
      </p:sp>
      <p:sp>
        <p:nvSpPr>
          <p:cNvPr id="181" name="矩形 180"/>
          <p:cNvSpPr/>
          <p:nvPr/>
        </p:nvSpPr>
        <p:spPr>
          <a:xfrm>
            <a:off x="16575088" y="4859338"/>
            <a:ext cx="1001712" cy="417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微滤膜</a:t>
            </a:r>
          </a:p>
        </p:txBody>
      </p:sp>
      <p:sp>
        <p:nvSpPr>
          <p:cNvPr id="182" name="矩形 181"/>
          <p:cNvSpPr/>
          <p:nvPr/>
        </p:nvSpPr>
        <p:spPr>
          <a:xfrm>
            <a:off x="15289213" y="4144963"/>
            <a:ext cx="796925" cy="417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厌氧</a:t>
            </a:r>
          </a:p>
        </p:txBody>
      </p:sp>
      <p:sp>
        <p:nvSpPr>
          <p:cNvPr id="183" name="矩形 182"/>
          <p:cNvSpPr/>
          <p:nvPr/>
        </p:nvSpPr>
        <p:spPr>
          <a:xfrm>
            <a:off x="16146463" y="4144963"/>
            <a:ext cx="1208087" cy="417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焚烧发电</a:t>
            </a:r>
          </a:p>
        </p:txBody>
      </p:sp>
      <p:sp>
        <p:nvSpPr>
          <p:cNvPr id="184" name="虚尾箭头 183"/>
          <p:cNvSpPr/>
          <p:nvPr/>
        </p:nvSpPr>
        <p:spPr>
          <a:xfrm rot="2157722">
            <a:off x="18329275" y="3097213"/>
            <a:ext cx="688975" cy="360362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5" name="TextBox 184"/>
          <p:cNvSpPr txBox="1"/>
          <p:nvPr/>
        </p:nvSpPr>
        <p:spPr>
          <a:xfrm>
            <a:off x="11217275" y="3430588"/>
            <a:ext cx="34639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设备成套化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技术高端化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方案综合化</a:t>
            </a:r>
          </a:p>
        </p:txBody>
      </p:sp>
      <p:sp>
        <p:nvSpPr>
          <p:cNvPr id="2138" name="矩形 185"/>
          <p:cNvSpPr>
            <a:spLocks noChangeArrowheads="1"/>
          </p:cNvSpPr>
          <p:nvPr/>
        </p:nvSpPr>
        <p:spPr bwMode="auto">
          <a:xfrm>
            <a:off x="8931275" y="4287838"/>
            <a:ext cx="1617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行业政策驱动</a:t>
            </a:r>
            <a:endParaRPr lang="en-US" altLang="zh-CN" sz="1600" b="1" i="1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2139" name="矩形 186"/>
          <p:cNvSpPr>
            <a:spLocks noChangeArrowheads="1"/>
          </p:cNvSpPr>
          <p:nvPr/>
        </p:nvSpPr>
        <p:spPr bwMode="auto">
          <a:xfrm>
            <a:off x="8574088" y="2928938"/>
            <a:ext cx="161766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市场力量驱动</a:t>
            </a:r>
            <a:endParaRPr lang="en-US" altLang="zh-CN" sz="1600" b="1" i="1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pic>
        <p:nvPicPr>
          <p:cNvPr id="2140" name="图片 187" descr="6f0eb992f927fe6ab929b09f34e573a7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217275" y="5073650"/>
            <a:ext cx="8509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" name="TextBox 188"/>
          <p:cNvSpPr txBox="1"/>
          <p:nvPr/>
        </p:nvSpPr>
        <p:spPr>
          <a:xfrm>
            <a:off x="11217275" y="4654550"/>
            <a:ext cx="34639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行业龙头逐步形成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142" name="Picture 6" descr="C:\Users\Administrator\AppData\Roaming\Fetion\temp\30170ce89de1a5da3ea32869685c73c8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217275" y="5502275"/>
            <a:ext cx="8572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3" name="Picture 8" descr="C:\Users\Administrator\AppData\Roaming\Fetion\temp\ad250a906a244653399219c1b66abc3b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217275" y="5969000"/>
            <a:ext cx="857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4" name="Picture 10" descr="C:\Users\Administrator\AppData\Roaming\Fetion\temp\41ee932d2f03e1b194478da0cb21ff2b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145963" y="5073650"/>
            <a:ext cx="7858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5" name="Picture 12" descr="C:\Users\Administrator\AppData\Roaming\Fetion\temp\37349c82779a7725323d7e388c1e9638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145963" y="5502275"/>
            <a:ext cx="785812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6" name="Picture 14" descr="C:\Users\Administrator\AppData\Roaming\Fetion\temp\37e842655fafdb0b1e4c1ab878c73a40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145963" y="5976938"/>
            <a:ext cx="78581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矩形 113"/>
          <p:cNvSpPr/>
          <p:nvPr/>
        </p:nvSpPr>
        <p:spPr>
          <a:xfrm>
            <a:off x="3001887" y="1929596"/>
            <a:ext cx="23618825" cy="4537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kumimoji="1"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" name="任意多边形 132"/>
          <p:cNvSpPr/>
          <p:nvPr/>
        </p:nvSpPr>
        <p:spPr>
          <a:xfrm>
            <a:off x="19478625" y="1989138"/>
            <a:ext cx="7777163" cy="4537075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1800" b="1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144463" y="2000250"/>
            <a:ext cx="2771775" cy="8651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rial" pitchFamily="34" charset="0"/>
              </a:rPr>
              <a:t>节能服务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02" name="任意多边形 101"/>
          <p:cNvSpPr/>
          <p:nvPr/>
        </p:nvSpPr>
        <p:spPr>
          <a:xfrm>
            <a:off x="2894013" y="1028700"/>
            <a:ext cx="24504650" cy="817563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97399" tIns="51020" rIns="688680" bIns="51020" spcCol="2430" anchor="ctr"/>
          <a:lstStyle/>
          <a:p>
            <a:pPr algn="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38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93" name="任意多边形 92"/>
          <p:cNvSpPr/>
          <p:nvPr/>
        </p:nvSpPr>
        <p:spPr>
          <a:xfrm>
            <a:off x="15217785" y="2001034"/>
            <a:ext cx="4140000" cy="360362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综合服务模式成熟</a:t>
            </a:r>
            <a:endParaRPr lang="zh-CN" altLang="en-US" sz="20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00" name="任意多边形 99"/>
          <p:cNvSpPr/>
          <p:nvPr/>
        </p:nvSpPr>
        <p:spPr>
          <a:xfrm>
            <a:off x="2892425" y="3386138"/>
            <a:ext cx="8016875" cy="358775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多领域分散式发展</a:t>
            </a:r>
            <a:endParaRPr lang="zh-CN" altLang="en-US" sz="20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0718463" y="1143000"/>
            <a:ext cx="55721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lvl="4" indent="-171450" defTabSz="9144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800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工业整体能源强度降低，产业发展以综合服务为主，服务阶段由事后改造转变为事前整体设计。</a:t>
            </a:r>
            <a:endParaRPr lang="zh-CN" altLang="en-US" sz="1800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56" name="任意多边形 155"/>
          <p:cNvSpPr/>
          <p:nvPr/>
        </p:nvSpPr>
        <p:spPr>
          <a:xfrm>
            <a:off x="11360133" y="4795056"/>
            <a:ext cx="7804150" cy="349250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                       信息化促进管理与技术协同</a:t>
            </a:r>
            <a:endParaRPr lang="zh-CN" altLang="en-US" sz="20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pic>
        <p:nvPicPr>
          <p:cNvPr id="122" name="图片 121" descr="视频监控.jpg"/>
          <p:cNvPicPr>
            <a:picLocks noChangeAspect="1"/>
          </p:cNvPicPr>
          <p:nvPr/>
        </p:nvPicPr>
        <p:blipFill>
          <a:blip r:embed="rId3" cstate="print"/>
          <a:srcRect l="16150" t="13216" r="20599"/>
          <a:stretch>
            <a:fillRect/>
          </a:stretch>
        </p:blipFill>
        <p:spPr>
          <a:xfrm>
            <a:off x="11860199" y="1143778"/>
            <a:ext cx="755716" cy="604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0" name="TextBox 129"/>
          <p:cNvSpPr txBox="1"/>
          <p:nvPr/>
        </p:nvSpPr>
        <p:spPr>
          <a:xfrm>
            <a:off x="4859275" y="1117600"/>
            <a:ext cx="65595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800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以燃料、电</a:t>
            </a:r>
            <a:r>
              <a:rPr lang="zh-CN" altLang="en-US" sz="1800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、热</a:t>
            </a:r>
            <a:r>
              <a:rPr lang="zh-CN" altLang="en-US" sz="1800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为主要节能对象，政府以行政性指令自上而下推动节能降耗，以财税、金融等扶持政策推动行业发展。</a:t>
            </a:r>
            <a:endParaRPr lang="zh-CN" altLang="en-US" sz="1800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2931769" y="1117600"/>
            <a:ext cx="63166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800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市场化日趋成熟，行业边界日趋融合，综合服务模式趋于成型，信息化逐步介入，管理性能源优化与技术性节能融合。</a:t>
            </a:r>
            <a:endParaRPr lang="zh-CN" altLang="en-US" sz="1800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91" name="矩形 190"/>
          <p:cNvSpPr/>
          <p:nvPr/>
        </p:nvSpPr>
        <p:spPr>
          <a:xfrm>
            <a:off x="144463" y="3357563"/>
            <a:ext cx="2771775" cy="865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rial" pitchFamily="34" charset="0"/>
              </a:rPr>
              <a:t>节能产品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05" name="任意多边形 204"/>
          <p:cNvSpPr/>
          <p:nvPr/>
        </p:nvSpPr>
        <p:spPr>
          <a:xfrm>
            <a:off x="3001963" y="4787900"/>
            <a:ext cx="7991475" cy="358775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传统单体装备技术提升</a:t>
            </a:r>
            <a:endParaRPr lang="zh-CN" altLang="en-US" sz="20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07" name="矩形 206"/>
          <p:cNvSpPr/>
          <p:nvPr/>
        </p:nvSpPr>
        <p:spPr>
          <a:xfrm>
            <a:off x="144463" y="4787900"/>
            <a:ext cx="2771775" cy="863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rial" pitchFamily="34" charset="0"/>
              </a:rPr>
              <a:t>节能</a:t>
            </a:r>
            <a:r>
              <a:rPr lang="zh-CN" alt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rial" pitchFamily="34" charset="0"/>
              </a:rPr>
              <a:t>装备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40100" y="2286000"/>
            <a:ext cx="25193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能源评估</a:t>
            </a:r>
            <a:endParaRPr lang="en-US" altLang="zh-CN" sz="1600" b="1" dirty="0" smtClean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节能解决方案</a:t>
            </a:r>
            <a:endParaRPr lang="en-US" altLang="zh-CN" sz="1600" b="1" dirty="0" smtClean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节能工程实施、运营</a:t>
            </a:r>
            <a:endParaRPr lang="zh-CN" altLang="en-US" sz="1600" b="1" dirty="0">
              <a:solidFill>
                <a:srgbClr val="149FC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3367088" y="3683000"/>
            <a:ext cx="41353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新型建材：装修装饰材料为主</a:t>
            </a:r>
            <a:endParaRPr lang="en-US" altLang="zh-CN" sz="1600" b="1" dirty="0" smtClean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66" name="TextBox 229"/>
          <p:cNvSpPr txBox="1">
            <a:spLocks noChangeArrowheads="1"/>
          </p:cNvSpPr>
          <p:nvPr/>
        </p:nvSpPr>
        <p:spPr bwMode="auto">
          <a:xfrm>
            <a:off x="3287639" y="5215744"/>
            <a:ext cx="457203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u"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单体装备、产品技术的自然升级为核心</a:t>
            </a:r>
            <a:endParaRPr lang="zh-CN" altLang="zh-CN" sz="1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5" name="矩形 244"/>
          <p:cNvSpPr/>
          <p:nvPr/>
        </p:nvSpPr>
        <p:spPr>
          <a:xfrm>
            <a:off x="19932650" y="2062163"/>
            <a:ext cx="2201863" cy="4603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综合节能服务商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2147213" y="5216525"/>
            <a:ext cx="22146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能源监测与管理优化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72" name="TextBox 61"/>
          <p:cNvSpPr txBox="1">
            <a:spLocks noChangeArrowheads="1"/>
          </p:cNvSpPr>
          <p:nvPr/>
        </p:nvSpPr>
        <p:spPr bwMode="auto">
          <a:xfrm>
            <a:off x="3644829" y="5644372"/>
            <a:ext cx="3684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机电产品升级节能</a:t>
            </a:r>
            <a:endParaRPr lang="en-US" altLang="zh-CN" sz="1600" b="1" dirty="0" smtClean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工业锅炉、窑炉技术提升</a:t>
            </a:r>
            <a:endParaRPr lang="en-US" altLang="zh-CN" sz="1600" b="1" dirty="0" smtClean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73" name="TextBox 2"/>
          <p:cNvSpPr txBox="1">
            <a:spLocks noChangeArrowheads="1"/>
          </p:cNvSpPr>
          <p:nvPr/>
        </p:nvSpPr>
        <p:spPr bwMode="auto">
          <a:xfrm>
            <a:off x="6073721" y="2714625"/>
            <a:ext cx="3236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财税</a:t>
            </a: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、金融扶持驱动行业发展</a:t>
            </a:r>
            <a:endParaRPr lang="zh-CN" altLang="en-US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99" name="虚尾箭头 98"/>
          <p:cNvSpPr/>
          <p:nvPr/>
        </p:nvSpPr>
        <p:spPr>
          <a:xfrm rot="19822490">
            <a:off x="10044253" y="3943528"/>
            <a:ext cx="728662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75" name="矩形 96"/>
          <p:cNvSpPr>
            <a:spLocks noChangeArrowheads="1"/>
          </p:cNvSpPr>
          <p:nvPr/>
        </p:nvSpPr>
        <p:spPr bwMode="auto">
          <a:xfrm>
            <a:off x="7359605" y="5644372"/>
            <a:ext cx="202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技术自然升级为主</a:t>
            </a:r>
            <a:endParaRPr lang="en-US" altLang="zh-CN" sz="1600" b="1" i="1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单体式发展</a:t>
            </a:r>
            <a:endParaRPr lang="en-US" altLang="zh-CN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11574447" y="2429662"/>
            <a:ext cx="1673856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en-US" altLang="zh-CN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EMC</a:t>
            </a: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全面发展</a:t>
            </a:r>
            <a:endParaRPr lang="zh-CN" altLang="en-US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11717323" y="2786852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市场</a:t>
            </a: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驱动需求</a:t>
            </a:r>
            <a:endParaRPr lang="zh-CN" altLang="en-US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24218900" y="3968750"/>
            <a:ext cx="2643672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社区性、园区性综合节能</a:t>
            </a:r>
            <a:endParaRPr lang="zh-CN" altLang="en-US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21075701" y="3286918"/>
            <a:ext cx="1207382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u"/>
              <a:defRPr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制度建设</a:t>
            </a:r>
            <a:endParaRPr lang="en-US" altLang="zh-CN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15" name="虚尾箭头 114"/>
          <p:cNvSpPr/>
          <p:nvPr/>
        </p:nvSpPr>
        <p:spPr>
          <a:xfrm rot="20018521">
            <a:off x="7615685" y="5215974"/>
            <a:ext cx="728663" cy="358775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0" name="矩形 139"/>
          <p:cNvSpPr/>
          <p:nvPr/>
        </p:nvSpPr>
        <p:spPr>
          <a:xfrm>
            <a:off x="22574250" y="5949950"/>
            <a:ext cx="32400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高效、绿色、安全</a:t>
            </a:r>
          </a:p>
        </p:txBody>
      </p:sp>
      <p:sp>
        <p:nvSpPr>
          <p:cNvPr id="141" name="矩形 140"/>
          <p:cNvSpPr/>
          <p:nvPr/>
        </p:nvSpPr>
        <p:spPr>
          <a:xfrm>
            <a:off x="23790275" y="4645025"/>
            <a:ext cx="1822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物联网应用推广</a:t>
            </a:r>
            <a:endParaRPr lang="zh-CN" altLang="en-US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2" name="虚尾箭头 141"/>
          <p:cNvSpPr/>
          <p:nvPr/>
        </p:nvSpPr>
        <p:spPr>
          <a:xfrm rot="2282647">
            <a:off x="19764375" y="4222750"/>
            <a:ext cx="612775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8" name="虚尾箭头 147"/>
          <p:cNvSpPr/>
          <p:nvPr/>
        </p:nvSpPr>
        <p:spPr>
          <a:xfrm rot="18950650">
            <a:off x="24611013" y="2632075"/>
            <a:ext cx="749300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0" name="虚尾箭头 159"/>
          <p:cNvSpPr/>
          <p:nvPr/>
        </p:nvSpPr>
        <p:spPr>
          <a:xfrm rot="18950650">
            <a:off x="23529925" y="3784600"/>
            <a:ext cx="750888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1" name="虚尾箭头 160"/>
          <p:cNvSpPr/>
          <p:nvPr/>
        </p:nvSpPr>
        <p:spPr>
          <a:xfrm rot="21126448">
            <a:off x="21651913" y="4603750"/>
            <a:ext cx="750887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2" name="虚尾箭头 161"/>
          <p:cNvSpPr/>
          <p:nvPr/>
        </p:nvSpPr>
        <p:spPr>
          <a:xfrm rot="19224226">
            <a:off x="8743623" y="4765314"/>
            <a:ext cx="728662" cy="346075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4" name="矩形 163"/>
          <p:cNvSpPr/>
          <p:nvPr/>
        </p:nvSpPr>
        <p:spPr>
          <a:xfrm>
            <a:off x="25412700" y="2868613"/>
            <a:ext cx="1806575" cy="4181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城市智能化节能</a:t>
            </a:r>
            <a:endParaRPr lang="zh-CN" altLang="en-US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8" name="任意多边形 107"/>
          <p:cNvSpPr/>
          <p:nvPr/>
        </p:nvSpPr>
        <p:spPr>
          <a:xfrm>
            <a:off x="2917825" y="1989138"/>
            <a:ext cx="7991475" cy="360362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单一服务为主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的服务模式</a:t>
            </a:r>
          </a:p>
        </p:txBody>
      </p:sp>
      <p:sp>
        <p:nvSpPr>
          <p:cNvPr id="2093" name="矩形 165"/>
          <p:cNvSpPr>
            <a:spLocks noChangeArrowheads="1"/>
          </p:cNvSpPr>
          <p:nvPr/>
        </p:nvSpPr>
        <p:spPr bwMode="auto">
          <a:xfrm>
            <a:off x="19910425" y="3132138"/>
            <a:ext cx="797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工业</a:t>
            </a:r>
            <a:endParaRPr lang="en-US" altLang="zh-CN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2094" name="矩形 169"/>
          <p:cNvSpPr>
            <a:spLocks noChangeArrowheads="1"/>
          </p:cNvSpPr>
          <p:nvPr/>
        </p:nvSpPr>
        <p:spPr bwMode="auto">
          <a:xfrm>
            <a:off x="20147007" y="3644108"/>
            <a:ext cx="797013" cy="41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建筑</a:t>
            </a:r>
            <a:endParaRPr lang="en-US" altLang="zh-CN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2095" name="矩形 171"/>
          <p:cNvSpPr>
            <a:spLocks noChangeArrowheads="1"/>
          </p:cNvSpPr>
          <p:nvPr/>
        </p:nvSpPr>
        <p:spPr bwMode="auto">
          <a:xfrm>
            <a:off x="22361585" y="3286918"/>
            <a:ext cx="797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交通</a:t>
            </a:r>
            <a:endParaRPr lang="en-US" altLang="zh-CN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134" name="任意多边形 111"/>
          <p:cNvSpPr/>
          <p:nvPr/>
        </p:nvSpPr>
        <p:spPr>
          <a:xfrm>
            <a:off x="2892425" y="6467475"/>
            <a:ext cx="24195088" cy="392113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9313" tIns="14290" rIns="110734" bIns="14290" spcCol="680" anchor="ctr"/>
          <a:lstStyle/>
          <a:p>
            <a:pPr algn="ctr" defTabSz="911212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起步期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1998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~2010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）                                                                         成长期（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2011~2020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）                                                                    成熟期（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2020~ 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）</a:t>
            </a:r>
          </a:p>
        </p:txBody>
      </p:sp>
      <p:sp>
        <p:nvSpPr>
          <p:cNvPr id="175" name="TextBox 295"/>
          <p:cNvSpPr txBox="1"/>
          <p:nvPr/>
        </p:nvSpPr>
        <p:spPr>
          <a:xfrm>
            <a:off x="8502613" y="119838"/>
            <a:ext cx="10656887" cy="666750"/>
          </a:xfrm>
          <a:prstGeom prst="rect">
            <a:avLst/>
          </a:prstGeom>
          <a:noFill/>
        </p:spPr>
        <p:txBody>
          <a:bodyPr lIns="58052" tIns="29027" rIns="58052" bIns="29027"/>
          <a:lstStyle/>
          <a:p>
            <a:pPr algn="ctr" defTabSz="1959308">
              <a:defRPr/>
            </a:pPr>
            <a:r>
              <a:rPr lang="zh-CN" altLang="en-US" sz="4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中国节能产业</a:t>
            </a:r>
            <a:r>
              <a:rPr lang="zh-CN" alt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创新路线图</a:t>
            </a:r>
            <a:r>
              <a:rPr lang="zh-CN" altLang="zh-CN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（</a:t>
            </a:r>
            <a:r>
              <a:rPr lang="en-US" altLang="zh-CN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2013</a:t>
            </a:r>
            <a:r>
              <a:rPr lang="zh-CN" altLang="zh-CN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）</a:t>
            </a:r>
            <a:endParaRPr lang="zh-CN" alt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/>
              <a:ea typeface="微软雅黑"/>
              <a:cs typeface="微软雅黑"/>
            </a:endParaRPr>
          </a:p>
        </p:txBody>
      </p:sp>
      <p:sp>
        <p:nvSpPr>
          <p:cNvPr id="117" name="爆炸形 1 116"/>
          <p:cNvSpPr/>
          <p:nvPr/>
        </p:nvSpPr>
        <p:spPr>
          <a:xfrm>
            <a:off x="20126325" y="4294188"/>
            <a:ext cx="1655763" cy="1079500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3" name="爆炸形 1 122"/>
          <p:cNvSpPr/>
          <p:nvPr/>
        </p:nvSpPr>
        <p:spPr>
          <a:xfrm>
            <a:off x="22286913" y="4005263"/>
            <a:ext cx="1655762" cy="1081087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5" name="爆炸形 1 124"/>
          <p:cNvSpPr/>
          <p:nvPr/>
        </p:nvSpPr>
        <p:spPr>
          <a:xfrm>
            <a:off x="23798213" y="2925763"/>
            <a:ext cx="1657350" cy="1079500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31" name="爆炸形 1 130"/>
          <p:cNvSpPr/>
          <p:nvPr/>
        </p:nvSpPr>
        <p:spPr>
          <a:xfrm>
            <a:off x="25022175" y="1917700"/>
            <a:ext cx="1657350" cy="1079500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44" name="矩形 143"/>
          <p:cNvSpPr/>
          <p:nvPr/>
        </p:nvSpPr>
        <p:spPr>
          <a:xfrm>
            <a:off x="20304125" y="4365625"/>
            <a:ext cx="126188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系统化</a:t>
            </a:r>
            <a:endParaRPr lang="zh-CN" altLang="en-US" sz="2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22502813" y="4095750"/>
            <a:ext cx="126188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智能化</a:t>
            </a:r>
            <a:endParaRPr lang="zh-CN" altLang="en-US" sz="2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7" name="矩形 146"/>
          <p:cNvSpPr/>
          <p:nvPr/>
        </p:nvSpPr>
        <p:spPr>
          <a:xfrm>
            <a:off x="24049038" y="2997200"/>
            <a:ext cx="126188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集约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化</a:t>
            </a:r>
            <a:endParaRPr lang="zh-CN" altLang="en-US" sz="2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25238075" y="1989138"/>
            <a:ext cx="1261884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泛在化</a:t>
            </a:r>
            <a:endParaRPr lang="zh-CN" altLang="en-US" sz="2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07" name="TextBox 167"/>
          <p:cNvSpPr txBox="1">
            <a:spLocks noChangeArrowheads="1"/>
          </p:cNvSpPr>
          <p:nvPr/>
        </p:nvSpPr>
        <p:spPr bwMode="auto">
          <a:xfrm>
            <a:off x="5859407" y="2357438"/>
            <a:ext cx="28082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行政指令推动下游应用</a:t>
            </a:r>
            <a:endParaRPr lang="zh-CN" altLang="en-US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146" name="任意多边形 145"/>
          <p:cNvSpPr/>
          <p:nvPr/>
        </p:nvSpPr>
        <p:spPr>
          <a:xfrm>
            <a:off x="11360133" y="3929860"/>
            <a:ext cx="7804150" cy="349250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                  行业边界融合</a:t>
            </a:r>
            <a:endParaRPr lang="zh-CN" altLang="en-US" sz="20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78" name="任意多边形 177"/>
          <p:cNvSpPr/>
          <p:nvPr/>
        </p:nvSpPr>
        <p:spPr>
          <a:xfrm>
            <a:off x="11342725" y="2001034"/>
            <a:ext cx="3456000" cy="357187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市场化运作机制成熟</a:t>
            </a:r>
            <a:endParaRPr lang="zh-CN" altLang="en-US" sz="20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114" name="矩形 104"/>
          <p:cNvSpPr>
            <a:spLocks noChangeArrowheads="1"/>
          </p:cNvSpPr>
          <p:nvPr/>
        </p:nvSpPr>
        <p:spPr bwMode="auto">
          <a:xfrm>
            <a:off x="8859803" y="4215612"/>
            <a:ext cx="248978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u"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产品技术系统化发展</a:t>
            </a:r>
            <a:endParaRPr lang="zh-CN" altLang="en-US" sz="1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176" name="虚尾箭头 175"/>
          <p:cNvSpPr/>
          <p:nvPr/>
        </p:nvSpPr>
        <p:spPr>
          <a:xfrm rot="21142017">
            <a:off x="15666471" y="3198964"/>
            <a:ext cx="850900" cy="358775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0" name="虚尾箭头 109"/>
          <p:cNvSpPr/>
          <p:nvPr/>
        </p:nvSpPr>
        <p:spPr>
          <a:xfrm rot="2426046">
            <a:off x="19123025" y="3759200"/>
            <a:ext cx="612775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6" name="TextBox 125"/>
          <p:cNvSpPr txBox="1"/>
          <p:nvPr/>
        </p:nvSpPr>
        <p:spPr>
          <a:xfrm>
            <a:off x="19646941" y="5645150"/>
            <a:ext cx="26431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高耗能领域技术改造完成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7" name="图片 126" descr="8b5011e8519ade68db3a2eb1413f94f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18379" y="1072340"/>
            <a:ext cx="765484" cy="7096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9" name="矩形 128"/>
          <p:cNvSpPr/>
          <p:nvPr/>
        </p:nvSpPr>
        <p:spPr>
          <a:xfrm>
            <a:off x="22147213" y="2143125"/>
            <a:ext cx="223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u"/>
              <a:defRPr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节能服务业</a:t>
            </a:r>
            <a:r>
              <a:rPr lang="zh-CN" altLang="en-US" sz="1600" b="1" i="1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高速发展</a:t>
            </a:r>
          </a:p>
        </p:txBody>
      </p:sp>
      <p:pic>
        <p:nvPicPr>
          <p:cNvPr id="135" name="图片 134" descr="7fdeb8e34fe639dc73e24e5c841e81c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0581" y="1072340"/>
            <a:ext cx="714380" cy="6581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138" name="矩形 185"/>
          <p:cNvSpPr>
            <a:spLocks noChangeArrowheads="1"/>
          </p:cNvSpPr>
          <p:nvPr/>
        </p:nvSpPr>
        <p:spPr bwMode="auto">
          <a:xfrm>
            <a:off x="7216729" y="3858422"/>
            <a:ext cx="2233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defTabSz="914400">
              <a:lnSpc>
                <a:spcPct val="150000"/>
              </a:lnSpc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技术积累、分散发展</a:t>
            </a:r>
            <a:endParaRPr lang="en-US" altLang="zh-CN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2139" name="矩形 186"/>
          <p:cNvSpPr>
            <a:spLocks noChangeArrowheads="1"/>
          </p:cNvSpPr>
          <p:nvPr/>
        </p:nvSpPr>
        <p:spPr bwMode="auto">
          <a:xfrm>
            <a:off x="6288035" y="3091240"/>
            <a:ext cx="4835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Clr>
                <a:srgbClr val="6E25A0"/>
              </a:buClr>
              <a:buFont typeface="Wingdings" pitchFamily="2" charset="2"/>
              <a:buChar char="u"/>
            </a:pPr>
            <a:r>
              <a:rPr lang="en-US" altLang="zh-CN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BOT</a:t>
            </a: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、</a:t>
            </a:r>
            <a:r>
              <a:rPr lang="en-US" altLang="zh-CN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EPC</a:t>
            </a: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为主，合同能源</a:t>
            </a: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管理（</a:t>
            </a:r>
            <a:r>
              <a:rPr lang="en-US" altLang="zh-CN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EMC</a:t>
            </a: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）规模化</a:t>
            </a:r>
            <a:endParaRPr lang="en-US" altLang="zh-CN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359077" y="4072736"/>
            <a:ext cx="3500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节能型终端产品：照明产品为主</a:t>
            </a:r>
            <a:endParaRPr lang="en-US" altLang="zh-CN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59077" y="4429926"/>
            <a:ext cx="3500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燃料高效</a:t>
            </a: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利用：燃煤技术为主</a:t>
            </a:r>
            <a:endParaRPr lang="zh-CN" altLang="en-US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" name="任意多边形 162"/>
          <p:cNvSpPr/>
          <p:nvPr/>
        </p:nvSpPr>
        <p:spPr>
          <a:xfrm>
            <a:off x="11288695" y="5652312"/>
            <a:ext cx="7804150" cy="349250"/>
          </a:xfrm>
          <a:custGeom>
            <a:avLst/>
            <a:gdLst>
              <a:gd name="connsiteX0" fmla="*/ 0 w 8609238"/>
              <a:gd name="connsiteY0" fmla="*/ 0 h 360000"/>
              <a:gd name="connsiteX1" fmla="*/ 8429238 w 8609238"/>
              <a:gd name="connsiteY1" fmla="*/ 0 h 360000"/>
              <a:gd name="connsiteX2" fmla="*/ 8609238 w 8609238"/>
              <a:gd name="connsiteY2" fmla="*/ 180000 h 360000"/>
              <a:gd name="connsiteX3" fmla="*/ 8429238 w 8609238"/>
              <a:gd name="connsiteY3" fmla="*/ 360000 h 360000"/>
              <a:gd name="connsiteX4" fmla="*/ 0 w 8609238"/>
              <a:gd name="connsiteY4" fmla="*/ 360000 h 360000"/>
              <a:gd name="connsiteX5" fmla="*/ 180000 w 8609238"/>
              <a:gd name="connsiteY5" fmla="*/ 180000 h 360000"/>
              <a:gd name="connsiteX6" fmla="*/ 0 w 8609238"/>
              <a:gd name="connsiteY6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9238" h="360000">
                <a:moveTo>
                  <a:pt x="0" y="0"/>
                </a:moveTo>
                <a:lnTo>
                  <a:pt x="8429238" y="0"/>
                </a:lnTo>
                <a:lnTo>
                  <a:pt x="8609238" y="180000"/>
                </a:lnTo>
                <a:lnTo>
                  <a:pt x="8429238" y="360000"/>
                </a:lnTo>
                <a:lnTo>
                  <a:pt x="0" y="36000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algn="ctr" defTabSz="1700657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                  底层装备成套化</a:t>
            </a:r>
            <a:endParaRPr lang="zh-CN" altLang="en-US" sz="20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pic>
        <p:nvPicPr>
          <p:cNvPr id="1028" name="Picture 4" descr="http://c.hiphotos.baidu.com/baike/pic/item/f31fbe096b63f624e1fcb1ab8744ebf81b4ca3f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31307" y="5430058"/>
            <a:ext cx="1327395" cy="785818"/>
          </a:xfrm>
          <a:prstGeom prst="rect">
            <a:avLst/>
          </a:prstGeom>
          <a:noFill/>
        </p:spPr>
      </p:pic>
      <p:sp>
        <p:nvSpPr>
          <p:cNvPr id="143" name="右箭头 142"/>
          <p:cNvSpPr/>
          <p:nvPr/>
        </p:nvSpPr>
        <p:spPr>
          <a:xfrm>
            <a:off x="11288696" y="3929860"/>
            <a:ext cx="2928958" cy="2505068"/>
          </a:xfrm>
          <a:prstGeom prst="rightArrow">
            <a:avLst>
              <a:gd name="adj1" fmla="val 100000"/>
              <a:gd name="adj2" fmla="val 35192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60010" tIns="26670" rIns="206670" bIns="26670" spcCol="1270" anchor="ctr"/>
          <a:lstStyle/>
          <a:p>
            <a:pPr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1800" b="1">
              <a:solidFill>
                <a:srgbClr val="FFFF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113" name="矩形 131"/>
          <p:cNvSpPr>
            <a:spLocks noChangeArrowheads="1"/>
          </p:cNvSpPr>
          <p:nvPr/>
        </p:nvSpPr>
        <p:spPr bwMode="auto">
          <a:xfrm>
            <a:off x="20432759" y="2643976"/>
            <a:ext cx="3429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u"/>
              <a:defRPr/>
            </a:pPr>
            <a:r>
              <a:rPr lang="zh-CN" altLang="en-US" sz="1600" b="1" i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以服务为核心的</a:t>
            </a:r>
            <a:r>
              <a:rPr lang="zh-CN" altLang="en-US" sz="1600" b="1" i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节能价值链</a:t>
            </a:r>
            <a:endParaRPr lang="zh-CN" altLang="zh-CN" sz="1600" b="1" i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59" name="虚尾箭头 158"/>
          <p:cNvSpPr/>
          <p:nvPr/>
        </p:nvSpPr>
        <p:spPr>
          <a:xfrm rot="20776846">
            <a:off x="14535743" y="3296745"/>
            <a:ext cx="728662" cy="360362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0" name="TextBox 149"/>
          <p:cNvSpPr txBox="1"/>
          <p:nvPr/>
        </p:nvSpPr>
        <p:spPr>
          <a:xfrm>
            <a:off x="11503009" y="4072736"/>
            <a:ext cx="18573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设备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集成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化</a:t>
            </a:r>
            <a:endParaRPr lang="en-US" altLang="zh-CN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方案整体化</a:t>
            </a:r>
            <a:endParaRPr lang="en-US" altLang="zh-CN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服务综合化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2003075" y="3111005"/>
            <a:ext cx="1822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产业价值链下移</a:t>
            </a:r>
            <a:endParaRPr lang="zh-CN" altLang="en-US" sz="1600" b="1" dirty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4" name="TextBox 2"/>
          <p:cNvSpPr txBox="1">
            <a:spLocks noChangeArrowheads="1"/>
          </p:cNvSpPr>
          <p:nvPr/>
        </p:nvSpPr>
        <p:spPr bwMode="auto">
          <a:xfrm>
            <a:off x="15003471" y="2572538"/>
            <a:ext cx="3236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6E25A0"/>
              </a:buClr>
              <a:buFont typeface="Wingdings" pitchFamily="2" charset="2"/>
              <a:buChar char="u"/>
            </a:pP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二</a:t>
            </a: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次</a:t>
            </a:r>
            <a:r>
              <a:rPr lang="zh-CN" altLang="en-US" sz="1600" b="1" i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能源节约综合服务</a:t>
            </a:r>
            <a:endParaRPr lang="zh-CN" altLang="en-US" sz="1600" b="1" i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503009" y="5215744"/>
            <a:ext cx="824599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6" name="矩形 165"/>
          <p:cNvSpPr/>
          <p:nvPr/>
        </p:nvSpPr>
        <p:spPr>
          <a:xfrm>
            <a:off x="13646149" y="4254013"/>
            <a:ext cx="2714644" cy="41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建筑材料</a:t>
            </a:r>
            <a:r>
              <a:rPr lang="en-US" altLang="zh-CN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照明</a:t>
            </a:r>
            <a:r>
              <a:rPr lang="en-US" altLang="zh-CN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工程融合</a:t>
            </a:r>
          </a:p>
        </p:txBody>
      </p:sp>
      <p:sp>
        <p:nvSpPr>
          <p:cNvPr id="167" name="矩形 166"/>
          <p:cNvSpPr/>
          <p:nvPr/>
        </p:nvSpPr>
        <p:spPr>
          <a:xfrm>
            <a:off x="16442288" y="4254013"/>
            <a:ext cx="2618024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工业装备</a:t>
            </a:r>
            <a:r>
              <a:rPr lang="en-US" altLang="zh-CN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en-US" altLang="zh-CN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工程融合</a:t>
            </a:r>
          </a:p>
        </p:txBody>
      </p:sp>
      <p:sp>
        <p:nvSpPr>
          <p:cNvPr id="168" name="矩形 131"/>
          <p:cNvSpPr>
            <a:spLocks noChangeArrowheads="1"/>
          </p:cNvSpPr>
          <p:nvPr/>
        </p:nvSpPr>
        <p:spPr bwMode="auto">
          <a:xfrm>
            <a:off x="11503009" y="3429795"/>
            <a:ext cx="3143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defTabSz="914400">
              <a:buClr>
                <a:srgbClr val="FF0000"/>
              </a:buClr>
              <a:buFont typeface="Wingdings" pitchFamily="2" charset="2"/>
              <a:buChar char="u"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专业化节能产业链条形成</a:t>
            </a:r>
            <a:endParaRPr lang="zh-CN" altLang="zh-CN" sz="1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9" name="虚尾箭头 168"/>
          <p:cNvSpPr/>
          <p:nvPr/>
        </p:nvSpPr>
        <p:spPr>
          <a:xfrm rot="20877309">
            <a:off x="10830072" y="3586336"/>
            <a:ext cx="728662" cy="360363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959308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2" name="矩形 171"/>
          <p:cNvSpPr/>
          <p:nvPr/>
        </p:nvSpPr>
        <p:spPr>
          <a:xfrm>
            <a:off x="14217653" y="5144306"/>
            <a:ext cx="2233304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智能化能源管理控制</a:t>
            </a:r>
          </a:p>
        </p:txBody>
      </p:sp>
      <p:pic>
        <p:nvPicPr>
          <p:cNvPr id="1032" name="Picture 8" descr="C:\Users\THINK\Desktop\大事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431703" y="5215744"/>
            <a:ext cx="1007159" cy="357190"/>
          </a:xfrm>
          <a:prstGeom prst="rect">
            <a:avLst/>
          </a:prstGeom>
          <a:noFill/>
        </p:spPr>
      </p:pic>
      <p:pic>
        <p:nvPicPr>
          <p:cNvPr id="1033" name="Picture 9" descr="C:\Users\THINK\Desktop\大事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574447" y="5572935"/>
            <a:ext cx="642942" cy="500066"/>
          </a:xfrm>
          <a:prstGeom prst="rect">
            <a:avLst/>
          </a:prstGeom>
          <a:noFill/>
        </p:spPr>
      </p:pic>
      <p:pic>
        <p:nvPicPr>
          <p:cNvPr id="1035" name="Picture 11" descr="http://www.gzzg.com.cn/images/logo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431703" y="5644372"/>
            <a:ext cx="1000131" cy="347196"/>
          </a:xfrm>
          <a:prstGeom prst="rect">
            <a:avLst/>
          </a:prstGeom>
          <a:noFill/>
        </p:spPr>
      </p:pic>
      <p:sp>
        <p:nvSpPr>
          <p:cNvPr id="173" name="矩形 172"/>
          <p:cNvSpPr/>
          <p:nvPr/>
        </p:nvSpPr>
        <p:spPr>
          <a:xfrm>
            <a:off x="16717983" y="5144306"/>
            <a:ext cx="2233304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高效节能装备与产品</a:t>
            </a:r>
          </a:p>
        </p:txBody>
      </p:sp>
      <p:sp>
        <p:nvSpPr>
          <p:cNvPr id="174" name="矩形 173"/>
          <p:cNvSpPr/>
          <p:nvPr/>
        </p:nvSpPr>
        <p:spPr>
          <a:xfrm>
            <a:off x="16432231" y="514430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defRPr/>
            </a:pPr>
            <a:r>
              <a:rPr lang="en-US" altLang="zh-CN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endParaRPr lang="zh-CN" altLang="en-US" sz="1600" b="1" dirty="0" smtClean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6" name="矩形 185"/>
          <p:cNvSpPr/>
          <p:nvPr/>
        </p:nvSpPr>
        <p:spPr>
          <a:xfrm>
            <a:off x="13789025" y="6001562"/>
            <a:ext cx="1207382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锅炉系统</a:t>
            </a:r>
            <a:endParaRPr lang="zh-CN" altLang="en-US" sz="1600" b="1" dirty="0" smtClean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7" name="矩形 131"/>
          <p:cNvSpPr>
            <a:spLocks noChangeArrowheads="1"/>
          </p:cNvSpPr>
          <p:nvPr/>
        </p:nvSpPr>
        <p:spPr bwMode="auto">
          <a:xfrm>
            <a:off x="16432231" y="3215480"/>
            <a:ext cx="2857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ctr" defTabSz="914400">
              <a:buClr>
                <a:srgbClr val="FF0000"/>
              </a:buClr>
              <a:buFont typeface="Wingdings" pitchFamily="2" charset="2"/>
              <a:buChar char="u"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信息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技术与节能技术</a:t>
            </a:r>
            <a:endParaRPr lang="en-US" altLang="zh-CN" sz="18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171450" indent="-171450" algn="ctr" defTabSz="914400">
              <a:buClr>
                <a:srgbClr val="FF0000"/>
              </a:buClr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融合发展</a:t>
            </a:r>
            <a:endParaRPr lang="zh-CN" altLang="zh-CN" sz="1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0" name="矩形 189"/>
          <p:cNvSpPr/>
          <p:nvPr/>
        </p:nvSpPr>
        <p:spPr>
          <a:xfrm>
            <a:off x="15146347" y="6001562"/>
            <a:ext cx="1207382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电机系统</a:t>
            </a:r>
            <a:endParaRPr lang="zh-CN" altLang="en-US" sz="1600" b="1" dirty="0" smtClean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2" name="矩形 191"/>
          <p:cNvSpPr/>
          <p:nvPr/>
        </p:nvSpPr>
        <p:spPr>
          <a:xfrm>
            <a:off x="16860859" y="6001562"/>
            <a:ext cx="1617751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defTabSz="1959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余热</a:t>
            </a:r>
            <a:r>
              <a:rPr lang="zh-CN" altLang="en-US" sz="1600" b="1" dirty="0" smtClean="0">
                <a:solidFill>
                  <a:srgbClr val="17375E"/>
                </a:solidFill>
                <a:latin typeface="微软雅黑" pitchFamily="34" charset="-122"/>
                <a:ea typeface="微软雅黑" pitchFamily="34" charset="-122"/>
              </a:rPr>
              <a:t>利用系统</a:t>
            </a:r>
            <a:endParaRPr lang="zh-CN" altLang="en-US" sz="1600" b="1" dirty="0" smtClean="0">
              <a:solidFill>
                <a:srgbClr val="17375E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4928</TotalTime>
  <Words>751</Words>
  <Application>Microsoft Macintosh PowerPoint</Application>
  <PresentationFormat>自定义</PresentationFormat>
  <Paragraphs>140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Mars.Feng</dc:creator>
  <cp:lastModifiedBy>王禹淇</cp:lastModifiedBy>
  <cp:revision>820</cp:revision>
  <dcterms:created xsi:type="dcterms:W3CDTF">2013-01-23T15:18:08Z</dcterms:created>
  <dcterms:modified xsi:type="dcterms:W3CDTF">2013-03-29T07:02:19Z</dcterms:modified>
</cp:coreProperties>
</file>