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0" r:id="rId5"/>
    <p:sldId id="261" r:id="rId6"/>
    <p:sldId id="262" r:id="rId7"/>
    <p:sldId id="263" r:id="rId8"/>
    <p:sldId id="264" r:id="rId9"/>
    <p:sldId id="257" r:id="rId10"/>
    <p:sldId id="266" r:id="rId11"/>
    <p:sldId id="265" r:id="rId12"/>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611"/>
    <a:srgbClr val="0E9048"/>
    <a:srgbClr val="009E3F"/>
    <a:srgbClr val="FFD7E7"/>
    <a:srgbClr val="FFC1D6"/>
    <a:srgbClr val="FFCDDD"/>
    <a:srgbClr val="F073A5"/>
    <a:srgbClr val="FFB0C8"/>
    <a:srgbClr val="FEA7C1"/>
    <a:srgbClr val="FD8D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2018/3/16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2018/3/16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2449830"/>
            <a:ext cx="9144000" cy="1958340"/>
          </a:xfrm>
        </p:spPr>
        <p:txBody>
          <a:bodyPr>
            <a:normAutofit/>
          </a:bodyPr>
          <a:lstStyle/>
          <a:p>
            <a:r>
              <a:rPr lang="en-US" altLang="zh-CN" b="1"/>
              <a:t>2018</a:t>
            </a:r>
            <a:r>
              <a:rPr lang="zh-CN" altLang="en-US" b="1"/>
              <a:t>年</a:t>
            </a:r>
            <a:r>
              <a:rPr lang="en-US" altLang="zh-CN" b="1"/>
              <a:t>“</a:t>
            </a:r>
            <a:r>
              <a:rPr lang="zh-CN" altLang="en-US" b="1"/>
              <a:t>走进科博会看北京</a:t>
            </a:r>
            <a:r>
              <a:rPr lang="en-US" altLang="zh-CN" b="1"/>
              <a:t>”</a:t>
            </a:r>
            <a:br>
              <a:rPr lang="en-US" altLang="zh-CN" b="1"/>
            </a:br>
            <a:r>
              <a:rPr lang="zh-CN" altLang="en-US" b="1"/>
              <a:t>资源单位共享名录</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09</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solidFill>
                      <a:srgbClr val="E56611"/>
                    </a:solidFill>
                  </a:tcPr>
                </a:tc>
                <a:tc>
                  <a:txBody>
                    <a:bodyPr/>
                    <a:lstStyle/>
                    <a:p>
                      <a:pPr algn="ctr">
                        <a:buNone/>
                      </a:pPr>
                      <a:r>
                        <a:rPr lang="zh-CN" altLang="en-US"/>
                        <a:t>智能科技类</a:t>
                      </a:r>
                    </a:p>
                  </a:txBody>
                  <a:tcPr>
                    <a:solidFill>
                      <a:srgbClr val="E56611"/>
                    </a:solidFill>
                  </a:tcPr>
                </a:tc>
              </a:tr>
              <a:tr h="415290">
                <a:tc>
                  <a:txBody>
                    <a:bodyPr/>
                    <a:lstStyle/>
                    <a:p>
                      <a:pPr algn="ctr">
                        <a:buNone/>
                      </a:pPr>
                      <a:r>
                        <a:rPr lang="zh-CN" altLang="en-US">
                          <a:latin typeface="仿宋" panose="02010609060101010101" charset="-122"/>
                          <a:ea typeface="仿宋" panose="02010609060101010101" charset="-122"/>
                        </a:rPr>
                        <a:t>单位名称</a:t>
                      </a:r>
                    </a:p>
                  </a:txBody>
                  <a:tcPr>
                    <a:solidFill>
                      <a:schemeClr val="accent2">
                        <a:lumMod val="40000"/>
                        <a:lumOff val="60000"/>
                      </a:schemeClr>
                    </a:solidFill>
                  </a:tcPr>
                </a:tc>
                <a:tc>
                  <a:txBody>
                    <a:bodyPr/>
                    <a:lstStyle/>
                    <a:p>
                      <a:pPr algn="ctr">
                        <a:buNone/>
                      </a:pPr>
                      <a:r>
                        <a:rPr lang="zh-CN" altLang="en-US" b="1">
                          <a:latin typeface="仿宋" panose="02010609060101010101" charset="-122"/>
                          <a:ea typeface="仿宋" panose="02010609060101010101" charset="-122"/>
                        </a:rPr>
                        <a:t>中国商飞集团—北京研发中心</a:t>
                      </a:r>
                    </a:p>
                  </a:txBody>
                  <a:tcPr>
                    <a:solidFill>
                      <a:schemeClr val="accent2">
                        <a:lumMod val="40000"/>
                        <a:lumOff val="60000"/>
                      </a:schemeClr>
                    </a:solidFill>
                  </a:tcPr>
                </a:tc>
              </a:tr>
              <a:tr h="1188720">
                <a:tc>
                  <a:txBody>
                    <a:bodyPr/>
                    <a:lstStyle/>
                    <a:p>
                      <a:pPr algn="ctr">
                        <a:buNone/>
                      </a:pPr>
                      <a:r>
                        <a:rPr lang="zh-CN" altLang="en-US">
                          <a:latin typeface="仿宋" panose="02010609060101010101" charset="-122"/>
                          <a:ea typeface="仿宋" panose="02010609060101010101" charset="-122"/>
                        </a:rPr>
                        <a:t>简介详情</a:t>
                      </a:r>
                    </a:p>
                  </a:txBody>
                  <a:tcPr>
                    <a:solidFill>
                      <a:schemeClr val="accent2">
                        <a:lumMod val="20000"/>
                        <a:lumOff val="8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中国商用飞机有限责任公司，是我国实施国家大型飞机重大专项中大型客机项目的主体，最新的完全由我国自主研发并制造的c919大型客机也是由中国商飞集团研发制造。科技也是统筹干线飞机和支线飞机发展、实现我国民用飞机产业化的主要载体，主要从事民用飞机及相关产品的科研、生产、试验试飞，从 事民用飞机销售及服务、租赁和运营等相关业务。</a:t>
                      </a:r>
                    </a:p>
                  </a:txBody>
                  <a:tcPr>
                    <a:solidFill>
                      <a:schemeClr val="accent2">
                        <a:lumMod val="20000"/>
                        <a:lumOff val="80000"/>
                      </a:schemeClr>
                    </a:solidFill>
                  </a:tcPr>
                </a:tc>
              </a:tr>
              <a:tr h="1610995">
                <a:tc>
                  <a:txBody>
                    <a:bodyPr/>
                    <a:lstStyle/>
                    <a:p>
                      <a:pPr algn="ctr">
                        <a:buNone/>
                      </a:pPr>
                      <a:r>
                        <a:rPr lang="zh-CN" altLang="en-US">
                          <a:latin typeface="仿宋" panose="02010609060101010101" charset="-122"/>
                          <a:ea typeface="仿宋" panose="02010609060101010101" charset="-122"/>
                        </a:rPr>
                        <a:t>体验内容</a:t>
                      </a:r>
                    </a:p>
                  </a:txBody>
                  <a:tcPr>
                    <a:solidFill>
                      <a:schemeClr val="accent2">
                        <a:lumMod val="40000"/>
                        <a:lumOff val="6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参观我国自主研发的大型客机模型，更了解了我国民用飞机技术的发展历程。在数字仿真实验室，观众们通过最先进的数字仿真设备，身临其境地体验了飞机客舱内部的各种情景模拟，通过高科技手段展示了国产大飞机飞天的历程，以及航空发动机、飞机结构、起落架结构等核心问题，是全国航空界首屈一指的研发基地。</a:t>
                      </a:r>
                    </a:p>
                  </a:txBody>
                  <a:tcPr>
                    <a:solidFill>
                      <a:schemeClr val="accent2">
                        <a:lumMod val="40000"/>
                        <a:lumOff val="60000"/>
                      </a:schemeClr>
                    </a:solidFill>
                  </a:tcPr>
                </a:tc>
              </a:tr>
              <a:tr h="1294130">
                <a:tc>
                  <a:txBody>
                    <a:bodyPr/>
                    <a:lstStyle/>
                    <a:p>
                      <a:pPr algn="ctr">
                        <a:buNone/>
                      </a:pPr>
                      <a:r>
                        <a:rPr lang="zh-CN" altLang="en-US">
                          <a:latin typeface="仿宋" panose="02010609060101010101" charset="-122"/>
                          <a:ea typeface="仿宋" panose="02010609060101010101" charset="-122"/>
                        </a:rPr>
                        <a:t>交通指南</a:t>
                      </a:r>
                    </a:p>
                  </a:txBody>
                  <a:tcPr>
                    <a:solidFill>
                      <a:schemeClr val="accent2">
                        <a:lumMod val="20000"/>
                        <a:lumOff val="80000"/>
                      </a:schemeClr>
                    </a:solidFill>
                  </a:tcPr>
                </a:tc>
                <a:tc>
                  <a:txBody>
                    <a:bodyPr/>
                    <a:lstStyle/>
                    <a:p>
                      <a:pPr>
                        <a:buNone/>
                      </a:pPr>
                      <a:r>
                        <a:rPr lang="zh-CN" altLang="en-US">
                          <a:latin typeface="仿宋" panose="02010609060101010101" charset="-122"/>
                          <a:ea typeface="仿宋" panose="02010609060101010101" charset="-122"/>
                        </a:rPr>
                        <a:t>地址：北京市昌平区未开城北一街</a:t>
                      </a:r>
                    </a:p>
                    <a:p>
                      <a:pPr>
                        <a:buNone/>
                      </a:pPr>
                      <a:r>
                        <a:rPr lang="zh-CN" altLang="en-US">
                          <a:latin typeface="仿宋" panose="02010609060101010101" charset="-122"/>
                          <a:ea typeface="仿宋" panose="02010609060101010101" charset="-122"/>
                        </a:rPr>
                        <a:t>开放时间：每周二至周五（10:00—15:00）</a:t>
                      </a:r>
                    </a:p>
                    <a:p>
                      <a:pPr>
                        <a:buNone/>
                      </a:pPr>
                      <a:r>
                        <a:rPr lang="zh-CN" altLang="en-US">
                          <a:latin typeface="仿宋" panose="02010609060101010101" charset="-122"/>
                          <a:ea typeface="仿宋" panose="02010609060101010101" charset="-122"/>
                        </a:rPr>
                        <a:t>乘车路线：京承高速，行驶15.1公里，进入北七家立交桥，行驶540米，到定泗路，再行驶1.3公里，右转，进入科学城东路，行驶1.4公里进入未开城北一街，行驶570米即到。</a:t>
                      </a:r>
                    </a:p>
                  </a:txBody>
                  <a:tcPr>
                    <a:solidFill>
                      <a:schemeClr val="accent2">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latin typeface="Impact" panose="020B0806030902050204" pitchFamily="34" charset="0"/>
                <a:cs typeface="+mn-ea"/>
                <a:sym typeface="+mn-lt"/>
              </a:rPr>
              <a:t>10</a:t>
            </a: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solidFill>
                      <a:srgbClr val="E56611"/>
                    </a:solidFill>
                  </a:tcPr>
                </a:tc>
                <a:tc>
                  <a:txBody>
                    <a:bodyPr/>
                    <a:lstStyle/>
                    <a:p>
                      <a:pPr algn="ctr">
                        <a:buNone/>
                      </a:pPr>
                      <a:r>
                        <a:rPr lang="zh-CN" altLang="en-US" sz="1800">
                          <a:sym typeface="+mn-ea"/>
                        </a:rPr>
                        <a:t>智能科技类</a:t>
                      </a:r>
                      <a:endParaRPr lang="zh-CN" altLang="en-US"/>
                    </a:p>
                  </a:txBody>
                  <a:tcPr>
                    <a:solidFill>
                      <a:srgbClr val="E56611"/>
                    </a:solidFill>
                  </a:tcPr>
                </a:tc>
              </a:tr>
              <a:tr h="415290">
                <a:tc>
                  <a:txBody>
                    <a:bodyPr/>
                    <a:lstStyle/>
                    <a:p>
                      <a:pPr algn="ctr">
                        <a:buNone/>
                      </a:pPr>
                      <a:r>
                        <a:rPr lang="zh-CN" altLang="en-US">
                          <a:latin typeface="仿宋" panose="02010609060101010101" charset="-122"/>
                          <a:ea typeface="仿宋" panose="02010609060101010101" charset="-122"/>
                        </a:rPr>
                        <a:t>单位名称</a:t>
                      </a:r>
                    </a:p>
                  </a:txBody>
                  <a:tcPr>
                    <a:solidFill>
                      <a:schemeClr val="accent2">
                        <a:lumMod val="40000"/>
                        <a:lumOff val="60000"/>
                      </a:schemeClr>
                    </a:solidFill>
                  </a:tcPr>
                </a:tc>
                <a:tc>
                  <a:txBody>
                    <a:bodyPr/>
                    <a:lstStyle/>
                    <a:p>
                      <a:pPr algn="ctr">
                        <a:buNone/>
                      </a:pPr>
                      <a:r>
                        <a:rPr lang="zh-CN" altLang="en-US" b="1">
                          <a:latin typeface="仿宋" panose="02010609060101010101" charset="-122"/>
                          <a:ea typeface="仿宋" panose="02010609060101010101" charset="-122"/>
                        </a:rPr>
                        <a:t>怀柔科学城</a:t>
                      </a:r>
                    </a:p>
                  </a:txBody>
                  <a:tcPr>
                    <a:solidFill>
                      <a:schemeClr val="accent2">
                        <a:lumMod val="40000"/>
                        <a:lumOff val="60000"/>
                      </a:schemeClr>
                    </a:solidFill>
                  </a:tcPr>
                </a:tc>
              </a:tr>
              <a:tr h="1188720">
                <a:tc>
                  <a:txBody>
                    <a:bodyPr/>
                    <a:lstStyle/>
                    <a:p>
                      <a:pPr algn="ctr">
                        <a:buNone/>
                      </a:pPr>
                      <a:r>
                        <a:rPr lang="zh-CN" altLang="en-US">
                          <a:latin typeface="仿宋" panose="02010609060101010101" charset="-122"/>
                          <a:ea typeface="仿宋" panose="02010609060101010101" charset="-122"/>
                        </a:rPr>
                        <a:t>简介详情</a:t>
                      </a:r>
                    </a:p>
                  </a:txBody>
                  <a:tcPr>
                    <a:solidFill>
                      <a:schemeClr val="accent2">
                        <a:lumMod val="20000"/>
                        <a:lumOff val="8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怀柔科学城作为北京市“三城一区”规划中北京建设全国科技创新中心的主战场，按照“一核四区”进行空间功能布局，总规划面积约为41.2平方公里。在中科院怀柔科教产业园的基础上，聚焦面向世界科技前沿和国家重大需求的创新制高点，强化原始和前沿创新能力，建设关键支撑的大科学装置集群和系列跨学科前沿交叉研究平台，聚集国家实验室，打造世界知名的综合性国家科学中心。</a:t>
                      </a:r>
                    </a:p>
                  </a:txBody>
                  <a:tcPr>
                    <a:solidFill>
                      <a:schemeClr val="accent2">
                        <a:lumMod val="20000"/>
                        <a:lumOff val="80000"/>
                      </a:schemeClr>
                    </a:solidFill>
                  </a:tcPr>
                </a:tc>
              </a:tr>
              <a:tr h="1610995">
                <a:tc>
                  <a:txBody>
                    <a:bodyPr/>
                    <a:lstStyle/>
                    <a:p>
                      <a:pPr algn="ctr">
                        <a:buNone/>
                      </a:pPr>
                      <a:r>
                        <a:rPr lang="zh-CN" altLang="en-US">
                          <a:latin typeface="仿宋" panose="02010609060101010101" charset="-122"/>
                          <a:ea typeface="仿宋" panose="02010609060101010101" charset="-122"/>
                        </a:rPr>
                        <a:t>体验内容</a:t>
                      </a:r>
                    </a:p>
                  </a:txBody>
                  <a:tcPr>
                    <a:solidFill>
                      <a:schemeClr val="accent2">
                        <a:lumMod val="40000"/>
                        <a:lumOff val="6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参观体验怀柔区发展建设新成果，科学城工作人员详细为观众讲解怀柔科学城总体规划及建设工作进展情况，中科院力学所、中科院国家空间科学中心和怀柔科学城展示中心，通过参观高铁动模实验平台、察看检测卫星运行数据及体验丰富的多媒体互动等项目，使观众切实感受到科技创新给怀柔经济社会发展  和人民生活水平提升带来的实惠和好处。</a:t>
                      </a:r>
                    </a:p>
                  </a:txBody>
                  <a:tcPr>
                    <a:solidFill>
                      <a:schemeClr val="accent2">
                        <a:lumMod val="40000"/>
                        <a:lumOff val="60000"/>
                      </a:schemeClr>
                    </a:solidFill>
                  </a:tcPr>
                </a:tc>
              </a:tr>
              <a:tr h="1294130">
                <a:tc>
                  <a:txBody>
                    <a:bodyPr/>
                    <a:lstStyle/>
                    <a:p>
                      <a:pPr algn="ctr">
                        <a:buNone/>
                      </a:pPr>
                      <a:r>
                        <a:rPr lang="zh-CN" altLang="en-US">
                          <a:latin typeface="仿宋" panose="02010609060101010101" charset="-122"/>
                          <a:ea typeface="仿宋" panose="02010609060101010101" charset="-122"/>
                        </a:rPr>
                        <a:t>交通指南</a:t>
                      </a:r>
                    </a:p>
                  </a:txBody>
                  <a:tcPr>
                    <a:solidFill>
                      <a:schemeClr val="accent2">
                        <a:lumMod val="20000"/>
                        <a:lumOff val="80000"/>
                      </a:schemeClr>
                    </a:solidFill>
                  </a:tcPr>
                </a:tc>
                <a:tc>
                  <a:txBody>
                    <a:bodyPr/>
                    <a:lstStyle/>
                    <a:p>
                      <a:pPr>
                        <a:buNone/>
                      </a:pPr>
                      <a:r>
                        <a:rPr lang="zh-CN" altLang="en-US">
                          <a:latin typeface="仿宋" panose="02010609060101010101" charset="-122"/>
                          <a:ea typeface="仿宋" panose="02010609060101010101" charset="-122"/>
                        </a:rPr>
                        <a:t>地址：北京市怀柔区杨雁路888号</a:t>
                      </a:r>
                    </a:p>
                    <a:p>
                      <a:pPr>
                        <a:buNone/>
                      </a:pPr>
                      <a:r>
                        <a:rPr lang="zh-CN" altLang="en-US">
                          <a:latin typeface="仿宋" panose="02010609060101010101" charset="-122"/>
                          <a:ea typeface="仿宋" panose="02010609060101010101" charset="-122"/>
                        </a:rPr>
                        <a:t>开放时间：每周二至周五（10:00—16:00）</a:t>
                      </a:r>
                    </a:p>
                    <a:p>
                      <a:pPr>
                        <a:buNone/>
                      </a:pPr>
                      <a:r>
                        <a:rPr lang="zh-CN" altLang="en-US">
                          <a:latin typeface="仿宋" panose="02010609060101010101" charset="-122"/>
                          <a:ea typeface="仿宋" panose="02010609060101010101" charset="-122"/>
                        </a:rPr>
                        <a:t>乘车路线：京承高速，行驶19.5公里，进入大广高速，行驶20.5公里，到怀柔桥，再行驶1.2公里，左转，从G101辅路进入京密路行驶6.1公里，靠右进入杨雁路行驶2.2公里到达怀柔科学城展示中心。</a:t>
                      </a:r>
                    </a:p>
                  </a:txBody>
                  <a:tcPr>
                    <a:solidFill>
                      <a:schemeClr val="accent2">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a:t>
            </a:r>
            <a:r>
              <a:rPr lang="en-US" sz="2800" dirty="0" smtClean="0">
                <a:latin typeface="Impact" panose="020B0806030902050204" pitchFamily="34" charset="0"/>
                <a:cs typeface="+mn-ea"/>
                <a:sym typeface="+mn-lt"/>
              </a:rPr>
              <a:t>1</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69110" y="575310"/>
          <a:ext cx="9360535" cy="5273040"/>
        </p:xfrm>
        <a:graphic>
          <a:graphicData uri="http://schemas.openxmlformats.org/drawingml/2006/table">
            <a:tbl>
              <a:tblPr firstRow="1" bandRow="1">
                <a:tableStyleId>{5C22544A-7EE6-4342-B048-85BDC9FD1C3A}</a:tableStyleId>
              </a:tblPr>
              <a:tblGrid>
                <a:gridCol w="1396365"/>
                <a:gridCol w="7964170"/>
              </a:tblGrid>
              <a:tr h="489585">
                <a:tc>
                  <a:txBody>
                    <a:bodyPr/>
                    <a:lstStyle/>
                    <a:p>
                      <a:pPr algn="ctr">
                        <a:buNone/>
                      </a:pPr>
                      <a:r>
                        <a:rPr lang="zh-CN" altLang="en-US"/>
                        <a:t>类别</a:t>
                      </a:r>
                    </a:p>
                  </a:txBody>
                  <a:tcPr/>
                </a:tc>
                <a:tc>
                  <a:txBody>
                    <a:bodyPr/>
                    <a:lstStyle/>
                    <a:p>
                      <a:pPr algn="ctr">
                        <a:buNone/>
                      </a:pPr>
                      <a:r>
                        <a:rPr lang="zh-CN" altLang="en-US"/>
                        <a:t>智能生活类</a:t>
                      </a:r>
                    </a:p>
                  </a:txBody>
                  <a:tcPr/>
                </a:tc>
              </a:tr>
              <a:tr h="434975">
                <a:tc>
                  <a:txBody>
                    <a:bodyPr/>
                    <a:lstStyle/>
                    <a:p>
                      <a:pPr algn="ctr">
                        <a:buNone/>
                      </a:pPr>
                      <a:r>
                        <a:rPr lang="zh-CN" altLang="en-US">
                          <a:latin typeface="仿宋" panose="02010609060101010101" charset="-122"/>
                          <a:ea typeface="仿宋" panose="02010609060101010101" charset="-122"/>
                        </a:rPr>
                        <a:t>单位名称</a:t>
                      </a:r>
                    </a:p>
                  </a:txBody>
                  <a:tcPr/>
                </a:tc>
                <a:tc>
                  <a:txBody>
                    <a:bodyPr/>
                    <a:lstStyle/>
                    <a:p>
                      <a:pPr algn="ctr">
                        <a:buNone/>
                      </a:pPr>
                      <a:r>
                        <a:rPr lang="zh-CN" altLang="en-US" b="1">
                          <a:latin typeface="仿宋" panose="02010609060101010101" charset="-122"/>
                          <a:ea typeface="仿宋" panose="02010609060101010101" charset="-122"/>
                        </a:rPr>
                        <a:t>北京自来水博物馆</a:t>
                      </a:r>
                    </a:p>
                  </a:txBody>
                  <a:tcPr/>
                </a:tc>
              </a:tr>
              <a:tr h="1043305">
                <a:tc>
                  <a:txBody>
                    <a:bodyPr/>
                    <a:lstStyle/>
                    <a:p>
                      <a:pPr algn="ctr">
                        <a:buNone/>
                      </a:pPr>
                      <a:r>
                        <a:rPr lang="zh-CN" altLang="en-US">
                          <a:latin typeface="仿宋" panose="02010609060101010101" charset="-122"/>
                          <a:ea typeface="仿宋" panose="02010609060101010101" charset="-122"/>
                        </a:rPr>
                        <a:t>简介详情</a:t>
                      </a:r>
                    </a:p>
                  </a:txBody>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北京自来水博物馆是我国第一座给水专业的技术博物馆。它的建立得到了建设部、国家文物局、中国城镇供水协会和中国博物馆学会的大力支持，是“北京市青少年科普教育基地”“北京市青少年节水宣传教育基地”。</a:t>
                      </a:r>
                    </a:p>
                  </a:txBody>
                  <a:tcPr/>
                </a:tc>
              </a:tr>
              <a:tr h="1948180">
                <a:tc>
                  <a:txBody>
                    <a:bodyPr/>
                    <a:lstStyle/>
                    <a:p>
                      <a:pPr algn="ctr">
                        <a:buNone/>
                      </a:pPr>
                      <a:r>
                        <a:rPr lang="zh-CN" altLang="en-US">
                          <a:latin typeface="仿宋" panose="02010609060101010101" charset="-122"/>
                          <a:ea typeface="仿宋" panose="02010609060101010101" charset="-122"/>
                        </a:rPr>
                        <a:t>体验内容</a:t>
                      </a:r>
                    </a:p>
                  </a:txBody>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体验北京城自来水系统的未来高端智能生活，以与百姓生活息息相关的水为主题，展示自来水博物馆的智能水世界，全方位让观众感受北京自来水100多年的发展历史。展馆内除了展现京城自来水的发展历史外，还借助声、光、电、模型，反映了自来水复杂的生产工艺、地下自来水管网的分布状况以及严格的水质监测手段等，让市民通过参观全面感受未来智能科技带给与普通生活息息相关的改变，同时了解每一滴水的来之不易，提高广大群众节水环保意识。</a:t>
                      </a:r>
                    </a:p>
                  </a:txBody>
                  <a:tcPr/>
                </a:tc>
              </a:tr>
              <a:tr h="1356995">
                <a:tc>
                  <a:txBody>
                    <a:bodyPr/>
                    <a:lstStyle/>
                    <a:p>
                      <a:pPr algn="ctr">
                        <a:buNone/>
                      </a:pPr>
                      <a:r>
                        <a:rPr lang="zh-CN" altLang="en-US">
                          <a:latin typeface="仿宋" panose="02010609060101010101" charset="-122"/>
                          <a:ea typeface="仿宋" panose="02010609060101010101" charset="-122"/>
                        </a:rPr>
                        <a:t>交通指南</a:t>
                      </a:r>
                    </a:p>
                  </a:txBody>
                  <a:tcPr/>
                </a:tc>
                <a:tc>
                  <a:txBody>
                    <a:bodyPr/>
                    <a:lstStyle/>
                    <a:p>
                      <a:pPr>
                        <a:buNone/>
                      </a:pPr>
                      <a:r>
                        <a:rPr lang="zh-CN" altLang="en-US">
                          <a:latin typeface="仿宋" panose="02010609060101010101" charset="-122"/>
                          <a:ea typeface="仿宋" panose="02010609060101010101" charset="-122"/>
                        </a:rPr>
                        <a:t>地址：北京市东城区东直门外北大街甲6号院清水苑内</a:t>
                      </a:r>
                    </a:p>
                    <a:p>
                      <a:pPr>
                        <a:buNone/>
                      </a:pPr>
                      <a:r>
                        <a:rPr lang="zh-CN" altLang="en-US">
                          <a:latin typeface="仿宋" panose="02010609060101010101" charset="-122"/>
                          <a:ea typeface="仿宋" panose="02010609060101010101" charset="-122"/>
                        </a:rPr>
                        <a:t>开放日期：周三至周日开放（9:00-16:00）</a:t>
                      </a:r>
                    </a:p>
                    <a:p>
                      <a:pPr>
                        <a:buNone/>
                      </a:pPr>
                      <a:r>
                        <a:rPr lang="zh-CN" altLang="en-US">
                          <a:latin typeface="仿宋" panose="02010609060101010101" charset="-122"/>
                          <a:ea typeface="仿宋" panose="02010609060101010101" charset="-122"/>
                        </a:rPr>
                        <a:t>乘车路线：44、106、107、117、123、800路或地铁东直门站下车，从东直门桥沿二环路向北500米路东</a:t>
                      </a: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02</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tc>
                <a:tc>
                  <a:txBody>
                    <a:bodyPr/>
                    <a:lstStyle/>
                    <a:p>
                      <a:pPr algn="ctr">
                        <a:buNone/>
                      </a:pPr>
                      <a:r>
                        <a:rPr lang="zh-CN" altLang="en-US"/>
                        <a:t>智能生活类</a:t>
                      </a:r>
                    </a:p>
                  </a:txBody>
                  <a:tcPr/>
                </a:tc>
              </a:tr>
              <a:tr h="415290">
                <a:tc>
                  <a:txBody>
                    <a:bodyPr/>
                    <a:lstStyle/>
                    <a:p>
                      <a:pPr algn="ctr">
                        <a:buNone/>
                      </a:pPr>
                      <a:r>
                        <a:rPr lang="zh-CN" altLang="en-US">
                          <a:latin typeface="仿宋" panose="02010609060101010101" charset="-122"/>
                          <a:ea typeface="仿宋" panose="02010609060101010101" charset="-122"/>
                        </a:rPr>
                        <a:t>单位名称</a:t>
                      </a:r>
                    </a:p>
                  </a:txBody>
                  <a:tcPr/>
                </a:tc>
                <a:tc>
                  <a:txBody>
                    <a:bodyPr/>
                    <a:lstStyle/>
                    <a:p>
                      <a:pPr algn="ctr">
                        <a:buNone/>
                      </a:pPr>
                      <a:r>
                        <a:rPr lang="zh-CN" altLang="en-US" b="1">
                          <a:latin typeface="仿宋" panose="02010609060101010101" charset="-122"/>
                          <a:ea typeface="仿宋" panose="02010609060101010101" charset="-122"/>
                        </a:rPr>
                        <a:t>北京电力展示厅</a:t>
                      </a:r>
                    </a:p>
                  </a:txBody>
                  <a:tcPr/>
                </a:tc>
              </a:tr>
              <a:tr h="1188720">
                <a:tc>
                  <a:txBody>
                    <a:bodyPr/>
                    <a:lstStyle/>
                    <a:p>
                      <a:pPr algn="ctr">
                        <a:buNone/>
                      </a:pPr>
                      <a:r>
                        <a:rPr lang="zh-CN" altLang="en-US">
                          <a:latin typeface="仿宋" panose="02010609060101010101" charset="-122"/>
                          <a:ea typeface="仿宋" panose="02010609060101010101" charset="-122"/>
                        </a:rPr>
                        <a:t>简介详情</a:t>
                      </a:r>
                    </a:p>
                  </a:txBody>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北京电力展示厅分为“电力百科”、“科学用电”、“和谐电力”、“科技创新”四个展区。展厅突出“人文、科技、绿色”理念，以翔实的史料、可靠的数据、精致的图片为基础，充分体现了北京电力“立足首都、服务客户、面向社会”的发展思想。</a:t>
                      </a:r>
                    </a:p>
                  </a:txBody>
                  <a:tcPr/>
                </a:tc>
              </a:tr>
              <a:tr h="1610995">
                <a:tc>
                  <a:txBody>
                    <a:bodyPr/>
                    <a:lstStyle/>
                    <a:p>
                      <a:pPr algn="ctr">
                        <a:buNone/>
                      </a:pPr>
                      <a:r>
                        <a:rPr lang="zh-CN" altLang="en-US">
                          <a:latin typeface="仿宋" panose="02010609060101010101" charset="-122"/>
                          <a:ea typeface="仿宋" panose="02010609060101010101" charset="-122"/>
                        </a:rPr>
                        <a:t>体验内容</a:t>
                      </a:r>
                    </a:p>
                  </a:txBody>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以先进的声光电技术为手段，通过现场观摩和互动操作，向首都广大电力客户和参观群众讲述“百年电力”的不平凡发展历程，阐释电力生产供应的运作原理和安全用电知识，讲解国内外电力需求侧管理的新动向、新技术、新成效，描绘以“信息化、自动化、互动化”为特征的坚强智能电网发展蓝图和实施效果，人工智能电网展示就好像把观众们带进一场人工电力魔法秀。</a:t>
                      </a:r>
                    </a:p>
                  </a:txBody>
                  <a:tcPr/>
                </a:tc>
              </a:tr>
              <a:tr h="1294130">
                <a:tc>
                  <a:txBody>
                    <a:bodyPr/>
                    <a:lstStyle/>
                    <a:p>
                      <a:pPr algn="ctr">
                        <a:buNone/>
                      </a:pPr>
                      <a:r>
                        <a:rPr lang="zh-CN" altLang="en-US">
                          <a:latin typeface="仿宋" panose="02010609060101010101" charset="-122"/>
                          <a:ea typeface="仿宋" panose="02010609060101010101" charset="-122"/>
                        </a:rPr>
                        <a:t>交通指南</a:t>
                      </a:r>
                    </a:p>
                  </a:txBody>
                  <a:tcPr/>
                </a:tc>
                <a:tc>
                  <a:txBody>
                    <a:bodyPr/>
                    <a:lstStyle/>
                    <a:p>
                      <a:pPr>
                        <a:buNone/>
                      </a:pPr>
                      <a:r>
                        <a:rPr lang="zh-CN" altLang="en-US">
                          <a:latin typeface="仿宋" panose="02010609060101010101" charset="-122"/>
                          <a:ea typeface="仿宋" panose="02010609060101010101" charset="-122"/>
                        </a:rPr>
                        <a:t>地址：北京市东城区锦绣三条9号</a:t>
                      </a:r>
                    </a:p>
                    <a:p>
                      <a:pPr>
                        <a:buNone/>
                      </a:pPr>
                      <a:r>
                        <a:rPr lang="zh-CN" altLang="en-US">
                          <a:latin typeface="仿宋" panose="02010609060101010101" charset="-122"/>
                          <a:ea typeface="仿宋" panose="02010609060101010101" charset="-122"/>
                        </a:rPr>
                        <a:t>开放时间：每周一闭馆（9:00—16:00）</a:t>
                      </a:r>
                    </a:p>
                    <a:p>
                      <a:pPr>
                        <a:buNone/>
                      </a:pPr>
                      <a:r>
                        <a:rPr lang="zh-CN" altLang="en-US">
                          <a:latin typeface="仿宋" panose="02010609060101010101" charset="-122"/>
                          <a:ea typeface="仿宋" panose="02010609060101010101" charset="-122"/>
                        </a:rPr>
                        <a:t>交通路线：地铁7号线桥湾向北400米</a:t>
                      </a: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03</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tc>
                <a:tc>
                  <a:txBody>
                    <a:bodyPr/>
                    <a:lstStyle/>
                    <a:p>
                      <a:pPr algn="ctr">
                        <a:buNone/>
                      </a:pPr>
                      <a:r>
                        <a:rPr lang="zh-CN" altLang="en-US"/>
                        <a:t>智能生活类</a:t>
                      </a:r>
                    </a:p>
                  </a:txBody>
                  <a:tcPr/>
                </a:tc>
              </a:tr>
              <a:tr h="415290">
                <a:tc>
                  <a:txBody>
                    <a:bodyPr/>
                    <a:lstStyle/>
                    <a:p>
                      <a:pPr algn="ctr">
                        <a:buNone/>
                      </a:pPr>
                      <a:r>
                        <a:rPr lang="zh-CN" altLang="en-US">
                          <a:latin typeface="仿宋" panose="02010609060101010101" charset="-122"/>
                          <a:ea typeface="仿宋" panose="02010609060101010101" charset="-122"/>
                        </a:rPr>
                        <a:t>单位名称</a:t>
                      </a:r>
                    </a:p>
                  </a:txBody>
                  <a:tcPr/>
                </a:tc>
                <a:tc>
                  <a:txBody>
                    <a:bodyPr/>
                    <a:lstStyle/>
                    <a:p>
                      <a:pPr algn="ctr">
                        <a:buNone/>
                      </a:pPr>
                      <a:r>
                        <a:rPr lang="zh-CN" altLang="en-US" b="1">
                          <a:latin typeface="仿宋" panose="02010609060101010101" charset="-122"/>
                          <a:ea typeface="仿宋" panose="02010609060101010101" charset="-122"/>
                        </a:rPr>
                        <a:t>紫光物联智能家居体验馆</a:t>
                      </a:r>
                    </a:p>
                  </a:txBody>
                  <a:tcPr/>
                </a:tc>
              </a:tr>
              <a:tr h="1188720">
                <a:tc>
                  <a:txBody>
                    <a:bodyPr/>
                    <a:lstStyle/>
                    <a:p>
                      <a:pPr algn="ctr">
                        <a:buNone/>
                      </a:pPr>
                      <a:r>
                        <a:rPr lang="zh-CN" altLang="en-US">
                          <a:latin typeface="仿宋" panose="02010609060101010101" charset="-122"/>
                          <a:ea typeface="仿宋" panose="02010609060101010101" charset="-122"/>
                        </a:rPr>
                        <a:t>简介详情</a:t>
                      </a:r>
                    </a:p>
                  </a:txBody>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作为国内首屈一指的智能家居领军品牌，紫光物联智能家居专注无线智能家居的研发，大刀阔斧的布局从智安防、智照明、智睡眠、智安全到智健康等全屋无线智能产品，不断完善以全屋智能产业的集群和配套的服务链，以构筑一个具有全社会属性的智慧生态生活圈。</a:t>
                      </a:r>
                    </a:p>
                  </a:txBody>
                  <a:tcPr/>
                </a:tc>
              </a:tr>
              <a:tr h="1610995">
                <a:tc>
                  <a:txBody>
                    <a:bodyPr/>
                    <a:lstStyle/>
                    <a:p>
                      <a:pPr algn="ctr">
                        <a:buNone/>
                      </a:pPr>
                      <a:r>
                        <a:rPr lang="zh-CN" altLang="en-US">
                          <a:latin typeface="仿宋" panose="02010609060101010101" charset="-122"/>
                          <a:ea typeface="仿宋" panose="02010609060101010101" charset="-122"/>
                        </a:rPr>
                        <a:t>体验内容</a:t>
                      </a:r>
                    </a:p>
                  </a:txBody>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紫光物联对外展示的体验馆。在体验现场，紫光物联向观众全面展示全屋无线zigbee技术。作为智能家居行业第一，智能云音箱、安防、照明、窗户窗帘、智能供电、居家安全、环境治理、影院、家电控制、睡眠、背景音乐、场景控制等均设有体验区，现场配备了专业指导人员，让未来智能生活提前展现给现  场观众，身临其境体验科技生活的奇妙之旅。</a:t>
                      </a:r>
                    </a:p>
                  </a:txBody>
                  <a:tcPr/>
                </a:tc>
              </a:tr>
              <a:tr h="1294130">
                <a:tc>
                  <a:txBody>
                    <a:bodyPr/>
                    <a:lstStyle/>
                    <a:p>
                      <a:pPr algn="ctr">
                        <a:buNone/>
                      </a:pPr>
                      <a:r>
                        <a:rPr lang="zh-CN" altLang="en-US">
                          <a:latin typeface="仿宋" panose="02010609060101010101" charset="-122"/>
                          <a:ea typeface="仿宋" panose="02010609060101010101" charset="-122"/>
                        </a:rPr>
                        <a:t>交通指南</a:t>
                      </a:r>
                    </a:p>
                  </a:txBody>
                  <a:tcPr/>
                </a:tc>
                <a:tc>
                  <a:txBody>
                    <a:bodyPr/>
                    <a:lstStyle/>
                    <a:p>
                      <a:pPr>
                        <a:buNone/>
                      </a:pPr>
                      <a:r>
                        <a:rPr lang="zh-CN" altLang="en-US">
                          <a:latin typeface="仿宋" panose="02010609060101010101" charset="-122"/>
                          <a:ea typeface="仿宋" panose="02010609060101010101" charset="-122"/>
                        </a:rPr>
                        <a:t>地址：北京市朝阳区东四环中路193号红星美凯龙至尊Mall一楼</a:t>
                      </a:r>
                    </a:p>
                    <a:p>
                      <a:pPr>
                        <a:buNone/>
                      </a:pPr>
                      <a:r>
                        <a:rPr lang="zh-CN" altLang="en-US">
                          <a:latin typeface="仿宋" panose="02010609060101010101" charset="-122"/>
                          <a:ea typeface="仿宋" panose="02010609060101010101" charset="-122"/>
                        </a:rPr>
                        <a:t>开放时间：周一至周日（10:30—17:00）</a:t>
                      </a:r>
                    </a:p>
                    <a:p>
                      <a:pPr>
                        <a:buNone/>
                      </a:pPr>
                      <a:r>
                        <a:rPr lang="zh-CN" altLang="en-US">
                          <a:latin typeface="仿宋" panose="02010609060101010101" charset="-122"/>
                          <a:ea typeface="仿宋" panose="02010609060101010101" charset="-122"/>
                        </a:rPr>
                        <a:t>乘车路线：地铁7号线大郊亭站向南500米。</a:t>
                      </a: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23427"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04</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solidFill>
                      <a:srgbClr val="EB4889"/>
                    </a:solidFill>
                  </a:tcPr>
                </a:tc>
                <a:tc>
                  <a:txBody>
                    <a:bodyPr/>
                    <a:lstStyle/>
                    <a:p>
                      <a:pPr algn="ctr">
                        <a:buNone/>
                      </a:pPr>
                      <a:r>
                        <a:rPr lang="zh-CN" altLang="en-US"/>
                        <a:t>智能变革类</a:t>
                      </a:r>
                    </a:p>
                  </a:txBody>
                  <a:tcPr>
                    <a:solidFill>
                      <a:srgbClr val="EB4889"/>
                    </a:solidFill>
                  </a:tcPr>
                </a:tc>
              </a:tr>
              <a:tr h="415290">
                <a:tc>
                  <a:txBody>
                    <a:bodyPr/>
                    <a:lstStyle/>
                    <a:p>
                      <a:pPr algn="ctr">
                        <a:buNone/>
                      </a:pPr>
                      <a:r>
                        <a:rPr lang="zh-CN" altLang="en-US">
                          <a:latin typeface="仿宋" panose="02010609060101010101" charset="-122"/>
                          <a:ea typeface="仿宋" panose="02010609060101010101" charset="-122"/>
                        </a:rPr>
                        <a:t>单位名称</a:t>
                      </a:r>
                    </a:p>
                  </a:txBody>
                  <a:tcPr>
                    <a:solidFill>
                      <a:srgbClr val="FFCDDD"/>
                    </a:solidFill>
                  </a:tcPr>
                </a:tc>
                <a:tc>
                  <a:txBody>
                    <a:bodyPr/>
                    <a:lstStyle/>
                    <a:p>
                      <a:pPr algn="ctr">
                        <a:buNone/>
                      </a:pPr>
                      <a:r>
                        <a:rPr lang="zh-CN" altLang="en-US" b="1">
                          <a:latin typeface="仿宋" panose="02010609060101010101" charset="-122"/>
                          <a:ea typeface="仿宋" panose="02010609060101010101" charset="-122"/>
                        </a:rPr>
                        <a:t>北京交通大学—物理演示与探索实验室</a:t>
                      </a:r>
                    </a:p>
                  </a:txBody>
                  <a:tcPr>
                    <a:solidFill>
                      <a:srgbClr val="FFCDDD"/>
                    </a:solidFill>
                  </a:tcPr>
                </a:tc>
              </a:tr>
              <a:tr h="1188720">
                <a:tc>
                  <a:txBody>
                    <a:bodyPr/>
                    <a:lstStyle/>
                    <a:p>
                      <a:pPr algn="ctr">
                        <a:buNone/>
                      </a:pPr>
                      <a:r>
                        <a:rPr lang="zh-CN" altLang="en-US">
                          <a:latin typeface="仿宋" panose="02010609060101010101" charset="-122"/>
                          <a:ea typeface="仿宋" panose="02010609060101010101" charset="-122"/>
                        </a:rPr>
                        <a:t>简介详情</a:t>
                      </a:r>
                    </a:p>
                  </a:txBody>
                  <a:tcPr>
                    <a:solidFill>
                      <a:srgbClr val="FFE0EC"/>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北京交通大学物理演示与探索实验室是首批国家级物理实验教学示范中心。实验室可用于科普开放的实验项目近300项，内容涉及力、热、声、光、电磁、近代物理与综合等领域。</a:t>
                      </a:r>
                    </a:p>
                  </a:txBody>
                  <a:tcPr>
                    <a:solidFill>
                      <a:srgbClr val="FFE0EC"/>
                    </a:solidFill>
                  </a:tcPr>
                </a:tc>
              </a:tr>
              <a:tr h="1610995">
                <a:tc>
                  <a:txBody>
                    <a:bodyPr/>
                    <a:lstStyle/>
                    <a:p>
                      <a:pPr algn="ctr">
                        <a:buNone/>
                      </a:pPr>
                      <a:r>
                        <a:rPr lang="zh-CN" altLang="en-US">
                          <a:latin typeface="仿宋" panose="02010609060101010101" charset="-122"/>
                          <a:ea typeface="仿宋" panose="02010609060101010101" charset="-122"/>
                        </a:rPr>
                        <a:t>体验内容</a:t>
                      </a:r>
                    </a:p>
                  </a:txBody>
                  <a:tcPr>
                    <a:solidFill>
                      <a:srgbClr val="FFCDDD"/>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在力热振动波动实验室、电磁学实验室、光学实验室、近代与综合实验室里，多种多样的实验活动，让每一个有兴趣动手做实验的学生和市民都能沉浸在科学世界里，并轻松地学习到科学知识。实验室将看似高深莫测的物理规律通过生动的实验展示，让声、光、电磁、热和力学知识变得具体起来，生动起来。在实验活动中，有硕博士研究生准确的讲解，知识内容丰富，能够让不同年龄、不同知识层次的参观者获得对自己有益的知识。</a:t>
                      </a:r>
                    </a:p>
                  </a:txBody>
                  <a:tcPr>
                    <a:solidFill>
                      <a:srgbClr val="FFCDDD"/>
                    </a:solidFill>
                  </a:tcPr>
                </a:tc>
              </a:tr>
              <a:tr h="1294130">
                <a:tc>
                  <a:txBody>
                    <a:bodyPr/>
                    <a:lstStyle/>
                    <a:p>
                      <a:pPr algn="ctr">
                        <a:buNone/>
                      </a:pPr>
                      <a:r>
                        <a:rPr lang="zh-CN" altLang="en-US">
                          <a:latin typeface="仿宋" panose="02010609060101010101" charset="-122"/>
                          <a:ea typeface="仿宋" panose="02010609060101010101" charset="-122"/>
                        </a:rPr>
                        <a:t>交通指南</a:t>
                      </a:r>
                    </a:p>
                  </a:txBody>
                  <a:tcPr>
                    <a:solidFill>
                      <a:srgbClr val="FFE0EC"/>
                    </a:solidFill>
                  </a:tcPr>
                </a:tc>
                <a:tc>
                  <a:txBody>
                    <a:bodyPr/>
                    <a:lstStyle/>
                    <a:p>
                      <a:pPr>
                        <a:buNone/>
                      </a:pPr>
                      <a:r>
                        <a:rPr lang="zh-CN" altLang="en-US">
                          <a:latin typeface="仿宋" panose="02010609060101010101" charset="-122"/>
                          <a:ea typeface="仿宋" panose="02010609060101010101" charset="-122"/>
                        </a:rPr>
                        <a:t>地址：海淀区西直门外上园村3号，北京交通大学7号教学楼4层 </a:t>
                      </a:r>
                    </a:p>
                    <a:p>
                      <a:pPr>
                        <a:buNone/>
                      </a:pPr>
                      <a:r>
                        <a:rPr lang="zh-CN" altLang="en-US">
                          <a:latin typeface="仿宋" panose="02010609060101010101" charset="-122"/>
                          <a:ea typeface="仿宋" panose="02010609060101010101" charset="-122"/>
                        </a:rPr>
                        <a:t>开放时间：每周二至周日（9:00—11:00）</a:t>
                      </a:r>
                    </a:p>
                    <a:p>
                      <a:pPr>
                        <a:buNone/>
                      </a:pPr>
                      <a:r>
                        <a:rPr lang="zh-CN" altLang="en-US">
                          <a:latin typeface="仿宋" panose="02010609060101010101" charset="-122"/>
                          <a:ea typeface="仿宋" panose="02010609060101010101" charset="-122"/>
                        </a:rPr>
                        <a:t>乘车路线：乘坐16、26路公交车到北京交通大学站下车，进校门后向北直行至大草坪东侧，四层红砖楼即到。</a:t>
                      </a:r>
                    </a:p>
                  </a:txBody>
                  <a:tcPr>
                    <a:solidFill>
                      <a:srgbClr val="FFE0EC"/>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05</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solidFill>
                      <a:srgbClr val="EB4889"/>
                    </a:solidFill>
                  </a:tcPr>
                </a:tc>
                <a:tc>
                  <a:txBody>
                    <a:bodyPr/>
                    <a:lstStyle/>
                    <a:p>
                      <a:pPr algn="ctr">
                        <a:buNone/>
                      </a:pPr>
                      <a:r>
                        <a:rPr lang="zh-CN" altLang="en-US"/>
                        <a:t>智能变革类</a:t>
                      </a:r>
                    </a:p>
                  </a:txBody>
                  <a:tcPr>
                    <a:solidFill>
                      <a:srgbClr val="EB4889"/>
                    </a:solidFill>
                  </a:tcPr>
                </a:tc>
              </a:tr>
              <a:tr h="415290">
                <a:tc>
                  <a:txBody>
                    <a:bodyPr/>
                    <a:lstStyle/>
                    <a:p>
                      <a:pPr algn="ctr">
                        <a:buNone/>
                      </a:pPr>
                      <a:r>
                        <a:rPr lang="zh-CN" altLang="en-US">
                          <a:latin typeface="仿宋" panose="02010609060101010101" charset="-122"/>
                          <a:ea typeface="仿宋" panose="02010609060101010101" charset="-122"/>
                        </a:rPr>
                        <a:t>单位名称</a:t>
                      </a:r>
                    </a:p>
                  </a:txBody>
                  <a:tcPr>
                    <a:solidFill>
                      <a:srgbClr val="FFCDDD"/>
                    </a:solidFill>
                  </a:tcPr>
                </a:tc>
                <a:tc>
                  <a:txBody>
                    <a:bodyPr/>
                    <a:lstStyle/>
                    <a:p>
                      <a:pPr algn="ctr">
                        <a:buNone/>
                      </a:pPr>
                      <a:r>
                        <a:rPr lang="zh-CN" altLang="en-US" b="1">
                          <a:latin typeface="仿宋" panose="02010609060101010101" charset="-122"/>
                          <a:ea typeface="仿宋" panose="02010609060101010101" charset="-122"/>
                        </a:rPr>
                        <a:t>北京航空航天大学—北京航空航天博物馆</a:t>
                      </a:r>
                    </a:p>
                  </a:txBody>
                  <a:tcPr>
                    <a:solidFill>
                      <a:srgbClr val="FFCDDD"/>
                    </a:solidFill>
                  </a:tcPr>
                </a:tc>
              </a:tr>
              <a:tr h="1188720">
                <a:tc>
                  <a:txBody>
                    <a:bodyPr/>
                    <a:lstStyle/>
                    <a:p>
                      <a:pPr algn="ctr">
                        <a:buNone/>
                      </a:pPr>
                      <a:r>
                        <a:rPr lang="zh-CN" altLang="en-US">
                          <a:latin typeface="仿宋" panose="02010609060101010101" charset="-122"/>
                          <a:ea typeface="仿宋" panose="02010609060101010101" charset="-122"/>
                        </a:rPr>
                        <a:t>简介详情</a:t>
                      </a:r>
                    </a:p>
                  </a:txBody>
                  <a:tcPr>
                    <a:solidFill>
                      <a:srgbClr val="FFE0EC"/>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北京航空航天博物馆，是我国首个航空航天科学技术的综合科技馆。博物馆现集教学、科普、文化传承为一体，博物馆展区面积8300平方米，分为长空逐梦、银鹰巡空、神舟问天、空天走廊4个展区，是航空航天国家级实验教学示范中心的重要组成部分，是航空航天科普与文化、北航精神以及青少年爱国主义、国防教育的重要基地。</a:t>
                      </a:r>
                    </a:p>
                  </a:txBody>
                  <a:tcPr>
                    <a:solidFill>
                      <a:srgbClr val="FFE0EC"/>
                    </a:solidFill>
                  </a:tcPr>
                </a:tc>
              </a:tr>
              <a:tr h="1610995">
                <a:tc>
                  <a:txBody>
                    <a:bodyPr/>
                    <a:lstStyle/>
                    <a:p>
                      <a:pPr algn="ctr">
                        <a:buNone/>
                      </a:pPr>
                      <a:r>
                        <a:rPr lang="zh-CN" altLang="en-US">
                          <a:latin typeface="仿宋" panose="02010609060101010101" charset="-122"/>
                          <a:ea typeface="仿宋" panose="02010609060101010101" charset="-122"/>
                        </a:rPr>
                        <a:t>体验内容</a:t>
                      </a:r>
                    </a:p>
                  </a:txBody>
                  <a:tcPr>
                    <a:solidFill>
                      <a:srgbClr val="FFCDDD"/>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航空航天博物馆在2018年“走进科博会看北京”活动中将有更多的创新展项，观众互动性更强， 展品包含世界上仅存两架的P-61夜间战斗机（外号“黑寡妇”）中的一架、我国第一架轻型旅客机“北京一号”、世界上第一种垂直短距离起落飞机－－“鹞”式垂直起降战斗机、二战名机波－2轰炸机等300多件国内外公认的航空航天文物精品，以及结构机件、发动机、机载设备等珍贵实物，被称之为“天空之城”。</a:t>
                      </a:r>
                    </a:p>
                  </a:txBody>
                  <a:tcPr>
                    <a:solidFill>
                      <a:srgbClr val="FFCDDD"/>
                    </a:solidFill>
                  </a:tcPr>
                </a:tc>
              </a:tr>
              <a:tr h="1294130">
                <a:tc>
                  <a:txBody>
                    <a:bodyPr/>
                    <a:lstStyle/>
                    <a:p>
                      <a:pPr algn="ctr">
                        <a:buNone/>
                      </a:pPr>
                      <a:r>
                        <a:rPr lang="zh-CN" altLang="en-US">
                          <a:latin typeface="仿宋" panose="02010609060101010101" charset="-122"/>
                          <a:ea typeface="仿宋" panose="02010609060101010101" charset="-122"/>
                        </a:rPr>
                        <a:t>交通指南</a:t>
                      </a:r>
                    </a:p>
                  </a:txBody>
                  <a:tcPr>
                    <a:solidFill>
                      <a:srgbClr val="FFE0EC"/>
                    </a:solidFill>
                  </a:tcPr>
                </a:tc>
                <a:tc>
                  <a:txBody>
                    <a:bodyPr/>
                    <a:lstStyle/>
                    <a:p>
                      <a:pPr>
                        <a:buNone/>
                      </a:pPr>
                      <a:r>
                        <a:rPr lang="zh-CN" altLang="en-US">
                          <a:latin typeface="仿宋" panose="02010609060101010101" charset="-122"/>
                          <a:ea typeface="仿宋" panose="02010609060101010101" charset="-122"/>
                        </a:rPr>
                        <a:t>地址：北京市海淀区学院路37号  </a:t>
                      </a:r>
                    </a:p>
                    <a:p>
                      <a:pPr>
                        <a:buNone/>
                      </a:pPr>
                      <a:r>
                        <a:rPr lang="zh-CN" altLang="en-US">
                          <a:latin typeface="仿宋" panose="02010609060101010101" charset="-122"/>
                          <a:ea typeface="仿宋" panose="02010609060101010101" charset="-122"/>
                        </a:rPr>
                        <a:t>开放时间：每周二及每周六（9:00—16:30）</a:t>
                      </a:r>
                    </a:p>
                    <a:p>
                      <a:pPr>
                        <a:buNone/>
                      </a:pPr>
                      <a:r>
                        <a:rPr lang="zh-CN" altLang="en-US">
                          <a:latin typeface="仿宋" panose="02010609060101010101" charset="-122"/>
                          <a:ea typeface="仿宋" panose="02010609060101010101" charset="-122"/>
                        </a:rPr>
                        <a:t>乘车路线：地铁10号线西土城站向北400米。</a:t>
                      </a:r>
                    </a:p>
                  </a:txBody>
                  <a:tcPr>
                    <a:solidFill>
                      <a:srgbClr val="FFE0EC"/>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06</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solidFill>
                      <a:srgbClr val="0E9048"/>
                    </a:solidFill>
                  </a:tcPr>
                </a:tc>
                <a:tc>
                  <a:txBody>
                    <a:bodyPr/>
                    <a:lstStyle/>
                    <a:p>
                      <a:pPr algn="ctr">
                        <a:buNone/>
                      </a:pPr>
                      <a:r>
                        <a:rPr lang="zh-CN" altLang="en-US" sz="1800">
                          <a:sym typeface="+mn-ea"/>
                        </a:rPr>
                        <a:t>智能应用类</a:t>
                      </a:r>
                    </a:p>
                  </a:txBody>
                  <a:tcPr>
                    <a:solidFill>
                      <a:srgbClr val="0E9048"/>
                    </a:solidFill>
                  </a:tcPr>
                </a:tc>
              </a:tr>
              <a:tr h="415290">
                <a:tc>
                  <a:txBody>
                    <a:bodyPr/>
                    <a:lstStyle/>
                    <a:p>
                      <a:pPr algn="ctr">
                        <a:buNone/>
                      </a:pPr>
                      <a:r>
                        <a:rPr lang="zh-CN" altLang="en-US">
                          <a:latin typeface="仿宋" panose="02010609060101010101" charset="-122"/>
                          <a:ea typeface="仿宋" panose="02010609060101010101" charset="-122"/>
                        </a:rPr>
                        <a:t>单位名称</a:t>
                      </a:r>
                    </a:p>
                  </a:txBody>
                  <a:tcPr>
                    <a:solidFill>
                      <a:schemeClr val="accent6">
                        <a:lumMod val="40000"/>
                        <a:lumOff val="60000"/>
                      </a:schemeClr>
                    </a:solidFill>
                  </a:tcPr>
                </a:tc>
                <a:tc>
                  <a:txBody>
                    <a:bodyPr/>
                    <a:lstStyle/>
                    <a:p>
                      <a:pPr algn="ctr">
                        <a:buNone/>
                      </a:pPr>
                      <a:r>
                        <a:rPr lang="zh-CN" altLang="en-US" b="1">
                          <a:latin typeface="仿宋" panose="02010609060101010101" charset="-122"/>
                          <a:ea typeface="仿宋" panose="02010609060101010101" charset="-122"/>
                        </a:rPr>
                        <a:t>飞行家（北京）太空体验馆</a:t>
                      </a:r>
                    </a:p>
                  </a:txBody>
                  <a:tcPr>
                    <a:solidFill>
                      <a:schemeClr val="accent6">
                        <a:lumMod val="40000"/>
                        <a:lumOff val="60000"/>
                      </a:schemeClr>
                    </a:solidFill>
                  </a:tcPr>
                </a:tc>
              </a:tr>
              <a:tr h="1188720">
                <a:tc>
                  <a:txBody>
                    <a:bodyPr/>
                    <a:lstStyle/>
                    <a:p>
                      <a:pPr algn="ctr">
                        <a:buNone/>
                      </a:pPr>
                      <a:r>
                        <a:rPr lang="zh-CN" altLang="en-US">
                          <a:latin typeface="仿宋" panose="02010609060101010101" charset="-122"/>
                          <a:ea typeface="仿宋" panose="02010609060101010101" charset="-122"/>
                        </a:rPr>
                        <a:t>简介详情</a:t>
                      </a:r>
                    </a:p>
                  </a:txBody>
                  <a:tcPr>
                    <a:solidFill>
                      <a:schemeClr val="accent6">
                        <a:lumMod val="20000"/>
                        <a:lumOff val="8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飞行家股份有限公司是一家专业从事航空飞行体验的，集研发、设计、投资与运营的专业公司，飞行家始终秉承科技服务生活的理念，励志实现飞行运动的科学普及，将科技与休闲娱乐相结合，通过专利实现成果转换，服务于人们的娱乐生活，推动我国室内外跳伞运动的发展，服务于人们的生活，推动我国室内外航空运动的发展。</a:t>
                      </a:r>
                    </a:p>
                  </a:txBody>
                  <a:tcPr>
                    <a:solidFill>
                      <a:schemeClr val="accent6">
                        <a:lumMod val="20000"/>
                        <a:lumOff val="80000"/>
                      </a:schemeClr>
                    </a:solidFill>
                  </a:tcPr>
                </a:tc>
              </a:tr>
              <a:tr h="1610995">
                <a:tc>
                  <a:txBody>
                    <a:bodyPr/>
                    <a:lstStyle/>
                    <a:p>
                      <a:pPr algn="ctr">
                        <a:buNone/>
                      </a:pPr>
                      <a:r>
                        <a:rPr lang="zh-CN" altLang="en-US">
                          <a:latin typeface="仿宋" panose="02010609060101010101" charset="-122"/>
                          <a:ea typeface="仿宋" panose="02010609060101010101" charset="-122"/>
                        </a:rPr>
                        <a:t>体验内容</a:t>
                      </a:r>
                    </a:p>
                  </a:txBody>
                  <a:tcPr>
                    <a:solidFill>
                      <a:schemeClr val="accent6">
                        <a:lumMod val="40000"/>
                        <a:lumOff val="6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飞行家就是你的翅膀，帮助每个拥有飞行梦的人梦想成真。主打的室内跳伞是指通过人工制作和控制气流，让体验者在特定的空间里飞起来，室内跳伞体验舱内的风速超过F1赛车平均车速，是科技与娱乐相结合的一次成功尝试。热爱惊险刺激的观众，会享受在此跳伞的惊险体验，且毫无潜在风险，也不用担心天气变化。现场还有专业教练组成的团队随时为您提供专业的培训和指导！</a:t>
                      </a:r>
                    </a:p>
                  </a:txBody>
                  <a:tcPr>
                    <a:solidFill>
                      <a:schemeClr val="accent6">
                        <a:lumMod val="40000"/>
                        <a:lumOff val="60000"/>
                      </a:schemeClr>
                    </a:solidFill>
                  </a:tcPr>
                </a:tc>
              </a:tr>
              <a:tr h="1294130">
                <a:tc>
                  <a:txBody>
                    <a:bodyPr/>
                    <a:lstStyle/>
                    <a:p>
                      <a:pPr algn="ctr">
                        <a:buNone/>
                      </a:pPr>
                      <a:r>
                        <a:rPr lang="zh-CN" altLang="en-US">
                          <a:latin typeface="仿宋" panose="02010609060101010101" charset="-122"/>
                          <a:ea typeface="仿宋" panose="02010609060101010101" charset="-122"/>
                        </a:rPr>
                        <a:t>交通指南</a:t>
                      </a:r>
                    </a:p>
                  </a:txBody>
                  <a:tcPr>
                    <a:solidFill>
                      <a:schemeClr val="accent6">
                        <a:lumMod val="20000"/>
                        <a:lumOff val="80000"/>
                      </a:schemeClr>
                    </a:solidFill>
                  </a:tcPr>
                </a:tc>
                <a:tc>
                  <a:txBody>
                    <a:bodyPr/>
                    <a:lstStyle/>
                    <a:p>
                      <a:pPr>
                        <a:buNone/>
                      </a:pPr>
                      <a:r>
                        <a:rPr lang="zh-CN" altLang="en-US">
                          <a:latin typeface="仿宋" panose="02010609060101010101" charset="-122"/>
                          <a:ea typeface="仿宋" panose="02010609060101010101" charset="-122"/>
                        </a:rPr>
                        <a:t>地址：北京市顺义区安泰大街中粮祥云小镇南区12号楼</a:t>
                      </a:r>
                    </a:p>
                    <a:p>
                      <a:pPr>
                        <a:buNone/>
                      </a:pPr>
                      <a:r>
                        <a:rPr lang="zh-CN" altLang="en-US">
                          <a:latin typeface="仿宋" panose="02010609060101010101" charset="-122"/>
                          <a:ea typeface="仿宋" panose="02010609060101010101" charset="-122"/>
                        </a:rPr>
                        <a:t>开放时间：周一至周日（9:00—17:00）</a:t>
                      </a:r>
                    </a:p>
                    <a:p>
                      <a:pPr>
                        <a:buNone/>
                      </a:pPr>
                      <a:r>
                        <a:rPr lang="zh-CN" altLang="en-US">
                          <a:latin typeface="仿宋" panose="02010609060101010101" charset="-122"/>
                          <a:ea typeface="仿宋" panose="02010609060101010101" charset="-122"/>
                        </a:rPr>
                        <a:t>乘车路线：地铁15号线，花梨坎站下车，换乘公交顺28路，空港小学站下车，步行300米即可到达。</a:t>
                      </a:r>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07</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solidFill>
                      <a:srgbClr val="0E9048"/>
                    </a:solidFill>
                  </a:tcPr>
                </a:tc>
                <a:tc>
                  <a:txBody>
                    <a:bodyPr/>
                    <a:lstStyle/>
                    <a:p>
                      <a:pPr algn="ctr">
                        <a:buNone/>
                      </a:pPr>
                      <a:r>
                        <a:rPr lang="zh-CN" altLang="en-US" sz="1800">
                          <a:sym typeface="+mn-ea"/>
                        </a:rPr>
                        <a:t>智能应用类</a:t>
                      </a:r>
                      <a:endParaRPr lang="zh-CN" altLang="en-US"/>
                    </a:p>
                  </a:txBody>
                  <a:tcPr>
                    <a:solidFill>
                      <a:srgbClr val="0E9048"/>
                    </a:solidFill>
                  </a:tcPr>
                </a:tc>
              </a:tr>
              <a:tr h="415290">
                <a:tc>
                  <a:txBody>
                    <a:bodyPr/>
                    <a:lstStyle/>
                    <a:p>
                      <a:pPr algn="ctr">
                        <a:buNone/>
                      </a:pPr>
                      <a:r>
                        <a:rPr lang="zh-CN" altLang="en-US">
                          <a:latin typeface="仿宋" panose="02010609060101010101" charset="-122"/>
                          <a:ea typeface="仿宋" panose="02010609060101010101" charset="-122"/>
                        </a:rPr>
                        <a:t>单位名称</a:t>
                      </a:r>
                    </a:p>
                  </a:txBody>
                  <a:tcPr>
                    <a:solidFill>
                      <a:schemeClr val="accent6">
                        <a:lumMod val="40000"/>
                        <a:lumOff val="60000"/>
                      </a:schemeClr>
                    </a:solidFill>
                  </a:tcPr>
                </a:tc>
                <a:tc>
                  <a:txBody>
                    <a:bodyPr/>
                    <a:lstStyle/>
                    <a:p>
                      <a:pPr algn="ctr">
                        <a:buNone/>
                      </a:pPr>
                      <a:r>
                        <a:rPr lang="zh-CN" altLang="en-US" b="1">
                          <a:latin typeface="仿宋" panose="02010609060101010101" charset="-122"/>
                          <a:ea typeface="仿宋" panose="02010609060101010101" charset="-122"/>
                        </a:rPr>
                        <a:t>北京市规划展览馆</a:t>
                      </a:r>
                    </a:p>
                  </a:txBody>
                  <a:tcPr>
                    <a:solidFill>
                      <a:schemeClr val="accent6">
                        <a:lumMod val="40000"/>
                        <a:lumOff val="60000"/>
                      </a:schemeClr>
                    </a:solidFill>
                  </a:tcPr>
                </a:tc>
              </a:tr>
              <a:tr h="1188720">
                <a:tc>
                  <a:txBody>
                    <a:bodyPr/>
                    <a:lstStyle/>
                    <a:p>
                      <a:pPr algn="ctr">
                        <a:buNone/>
                      </a:pPr>
                      <a:r>
                        <a:rPr lang="zh-CN" altLang="en-US">
                          <a:latin typeface="仿宋" panose="02010609060101010101" charset="-122"/>
                          <a:ea typeface="仿宋" panose="02010609060101010101" charset="-122"/>
                        </a:rPr>
                        <a:t>简介详情</a:t>
                      </a:r>
                    </a:p>
                  </a:txBody>
                  <a:tcPr>
                    <a:solidFill>
                      <a:schemeClr val="accent6">
                        <a:lumMod val="20000"/>
                        <a:lumOff val="8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北京市规划展览馆为4A级国家旅游景区、全国青少年教育基地和北京市爱国主义教育基地，北京规划展览管建筑面积约16000平方米，展示面积8000平方米。其中历史文化名城和古城变迁展区详尽介绍了北京城市规划建设发展的悠久历史。</a:t>
                      </a:r>
                    </a:p>
                  </a:txBody>
                  <a:tcPr>
                    <a:solidFill>
                      <a:schemeClr val="accent6">
                        <a:lumMod val="20000"/>
                        <a:lumOff val="80000"/>
                      </a:schemeClr>
                    </a:solidFill>
                  </a:tcPr>
                </a:tc>
              </a:tr>
              <a:tr h="1610995">
                <a:tc>
                  <a:txBody>
                    <a:bodyPr/>
                    <a:lstStyle/>
                    <a:p>
                      <a:pPr algn="ctr">
                        <a:buNone/>
                      </a:pPr>
                      <a:r>
                        <a:rPr lang="zh-CN" altLang="en-US">
                          <a:latin typeface="仿宋" panose="02010609060101010101" charset="-122"/>
                          <a:ea typeface="仿宋" panose="02010609060101010101" charset="-122"/>
                        </a:rPr>
                        <a:t>体验内容</a:t>
                      </a:r>
                    </a:p>
                  </a:txBody>
                  <a:tcPr>
                    <a:solidFill>
                      <a:schemeClr val="accent6">
                        <a:lumMod val="40000"/>
                        <a:lumOff val="6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2018年，恰逢改革开放40年，在这40年的历史进程中，我们的伟大祖国发生了翻天覆地、日新月异的重要变化，北京城作为改革开放的示范先驱不断更迭记录着这一进程，为纪念改革开放40年，展现北京各领域创新成果，推动城市不断繁荣发展，北京市规划展览馆现有3D多媒体影厅放映的2部影片介绍了北京改革开放四十年来的变化，以及北京未来总体规划建设情况； 4D影片“游览北京”、“北京总体规划电子书”、“长安街地幕”和总体规划展区等形象地介绍了北京未来的交通规划发展和最新的北京市城市总体规划；北京城市规划大模型以声光电等高科技手段展示了北京的现代化风采；北京区县规划展区以独特的展览形式和新颖的展示风格，展现了各区的规划和风貌。</a:t>
                      </a:r>
                    </a:p>
                  </a:txBody>
                  <a:tcPr>
                    <a:solidFill>
                      <a:schemeClr val="accent6">
                        <a:lumMod val="40000"/>
                        <a:lumOff val="60000"/>
                      </a:schemeClr>
                    </a:solidFill>
                  </a:tcPr>
                </a:tc>
              </a:tr>
              <a:tr h="1294130">
                <a:tc>
                  <a:txBody>
                    <a:bodyPr/>
                    <a:lstStyle/>
                    <a:p>
                      <a:pPr algn="ctr">
                        <a:buNone/>
                      </a:pPr>
                      <a:r>
                        <a:rPr lang="zh-CN" altLang="en-US">
                          <a:latin typeface="仿宋" panose="02010609060101010101" charset="-122"/>
                          <a:ea typeface="仿宋" panose="02010609060101010101" charset="-122"/>
                        </a:rPr>
                        <a:t>交通指南</a:t>
                      </a:r>
                    </a:p>
                  </a:txBody>
                  <a:tcPr>
                    <a:solidFill>
                      <a:schemeClr val="accent6">
                        <a:lumMod val="20000"/>
                        <a:lumOff val="80000"/>
                      </a:schemeClr>
                    </a:solidFill>
                  </a:tcPr>
                </a:tc>
                <a:tc>
                  <a:txBody>
                    <a:bodyPr/>
                    <a:lstStyle/>
                    <a:p>
                      <a:pPr>
                        <a:buNone/>
                      </a:pPr>
                      <a:r>
                        <a:rPr lang="zh-CN" altLang="en-US">
                          <a:latin typeface="仿宋" panose="02010609060101010101" charset="-122"/>
                          <a:ea typeface="仿宋" panose="02010609060101010101" charset="-122"/>
                        </a:rPr>
                        <a:t>地址：崇文区前门东大街20号</a:t>
                      </a:r>
                    </a:p>
                    <a:p>
                      <a:pPr>
                        <a:buNone/>
                      </a:pPr>
                      <a:r>
                        <a:rPr lang="zh-CN" altLang="en-US">
                          <a:latin typeface="仿宋" panose="02010609060101010101" charset="-122"/>
                          <a:ea typeface="仿宋" panose="02010609060101010101" charset="-122"/>
                        </a:rPr>
                        <a:t>开放时间：周二至周日（9:00-17:00）</a:t>
                      </a:r>
                    </a:p>
                    <a:p>
                      <a:pPr>
                        <a:buNone/>
                      </a:pPr>
                      <a:r>
                        <a:rPr lang="zh-CN" altLang="en-US">
                          <a:latin typeface="仿宋" panose="02010609060101010101" charset="-122"/>
                          <a:ea typeface="仿宋" panose="02010609060101010101" charset="-122"/>
                        </a:rPr>
                        <a:t>乘车路线：乘地铁2号线前门站下车出B口</a:t>
                      </a:r>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bwMode="auto">
          <a:xfrm>
            <a:off x="331682" y="575158"/>
            <a:ext cx="714280" cy="588896"/>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smtClean="0">
                <a:latin typeface="Impact" panose="020B0806030902050204" pitchFamily="34" charset="0"/>
                <a:cs typeface="+mn-ea"/>
                <a:sym typeface="+mn-lt"/>
              </a:rPr>
              <a:t>08</a:t>
            </a:r>
            <a:endParaRPr lang="en-US" sz="2800" dirty="0">
              <a:latin typeface="Impact" panose="020B0806030902050204" pitchFamily="34" charset="0"/>
              <a:cs typeface="+mn-ea"/>
              <a:sym typeface="+mn-lt"/>
            </a:endParaRPr>
          </a:p>
        </p:txBody>
      </p:sp>
      <p:graphicFrame>
        <p:nvGraphicFramePr>
          <p:cNvPr id="2" name="表格 1"/>
          <p:cNvGraphicFramePr/>
          <p:nvPr/>
        </p:nvGraphicFramePr>
        <p:xfrm>
          <a:off x="1799590" y="575310"/>
          <a:ext cx="9360535" cy="4975860"/>
        </p:xfrm>
        <a:graphic>
          <a:graphicData uri="http://schemas.openxmlformats.org/drawingml/2006/table">
            <a:tbl>
              <a:tblPr firstRow="1" bandRow="1">
                <a:tableStyleId>{5C22544A-7EE6-4342-B048-85BDC9FD1C3A}</a:tableStyleId>
              </a:tblPr>
              <a:tblGrid>
                <a:gridCol w="1396365"/>
                <a:gridCol w="7964170"/>
              </a:tblGrid>
              <a:tr h="466725">
                <a:tc>
                  <a:txBody>
                    <a:bodyPr/>
                    <a:lstStyle/>
                    <a:p>
                      <a:pPr algn="ctr">
                        <a:buNone/>
                      </a:pPr>
                      <a:r>
                        <a:rPr lang="zh-CN" altLang="en-US"/>
                        <a:t>类别</a:t>
                      </a:r>
                    </a:p>
                  </a:txBody>
                  <a:tcPr>
                    <a:solidFill>
                      <a:srgbClr val="0E9048"/>
                    </a:solidFill>
                  </a:tcPr>
                </a:tc>
                <a:tc>
                  <a:txBody>
                    <a:bodyPr/>
                    <a:lstStyle/>
                    <a:p>
                      <a:pPr algn="ctr">
                        <a:buNone/>
                      </a:pPr>
                      <a:r>
                        <a:rPr lang="zh-CN" altLang="en-US" sz="1800">
                          <a:sym typeface="+mn-ea"/>
                        </a:rPr>
                        <a:t>智能应用类</a:t>
                      </a:r>
                      <a:endParaRPr lang="zh-CN" altLang="en-US"/>
                    </a:p>
                  </a:txBody>
                  <a:tcPr>
                    <a:solidFill>
                      <a:srgbClr val="0E9048"/>
                    </a:solidFill>
                  </a:tcPr>
                </a:tc>
              </a:tr>
              <a:tr h="415290">
                <a:tc>
                  <a:txBody>
                    <a:bodyPr/>
                    <a:lstStyle/>
                    <a:p>
                      <a:pPr algn="ctr">
                        <a:buNone/>
                      </a:pPr>
                      <a:r>
                        <a:rPr lang="zh-CN" altLang="en-US">
                          <a:latin typeface="仿宋" panose="02010609060101010101" charset="-122"/>
                          <a:ea typeface="仿宋" panose="02010609060101010101" charset="-122"/>
                        </a:rPr>
                        <a:t>单位名称</a:t>
                      </a:r>
                    </a:p>
                  </a:txBody>
                  <a:tcPr>
                    <a:solidFill>
                      <a:schemeClr val="accent6">
                        <a:lumMod val="40000"/>
                        <a:lumOff val="60000"/>
                      </a:schemeClr>
                    </a:solidFill>
                  </a:tcPr>
                </a:tc>
                <a:tc>
                  <a:txBody>
                    <a:bodyPr/>
                    <a:lstStyle/>
                    <a:p>
                      <a:pPr algn="ctr">
                        <a:buNone/>
                      </a:pPr>
                      <a:r>
                        <a:rPr lang="zh-CN" altLang="en-US" b="1">
                          <a:latin typeface="仿宋" panose="02010609060101010101" charset="-122"/>
                          <a:ea typeface="仿宋" panose="02010609060101010101" charset="-122"/>
                        </a:rPr>
                        <a:t>中国科技馆</a:t>
                      </a:r>
                    </a:p>
                  </a:txBody>
                  <a:tcPr>
                    <a:solidFill>
                      <a:schemeClr val="accent6">
                        <a:lumMod val="40000"/>
                        <a:lumOff val="60000"/>
                      </a:schemeClr>
                    </a:solidFill>
                  </a:tcPr>
                </a:tc>
              </a:tr>
              <a:tr h="1188720">
                <a:tc>
                  <a:txBody>
                    <a:bodyPr/>
                    <a:lstStyle/>
                    <a:p>
                      <a:pPr algn="ctr">
                        <a:buNone/>
                      </a:pPr>
                      <a:r>
                        <a:rPr lang="zh-CN" altLang="en-US">
                          <a:latin typeface="仿宋" panose="02010609060101010101" charset="-122"/>
                          <a:ea typeface="仿宋" panose="02010609060101010101" charset="-122"/>
                        </a:rPr>
                        <a:t>简介详情</a:t>
                      </a:r>
                    </a:p>
                  </a:txBody>
                  <a:tcPr>
                    <a:solidFill>
                      <a:schemeClr val="accent6">
                        <a:lumMod val="20000"/>
                        <a:lumOff val="8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中国科学技术馆是我国唯一的国家级综合性科技馆，是实施科教兴国战略和人才强国战略、提高全民科学素质的大型科普基础设施，中国科学技术馆的主要教育形式为展览教育，通过科学性、知识性、趣味性相结合的展览内容和参与互动的形式，反映科学原理及技术应用，鼓励公众动手探索实践，不仅普及科学知识，而且注重培养观众的科学思想、科学方法和科学精神。</a:t>
                      </a:r>
                    </a:p>
                  </a:txBody>
                  <a:tcPr>
                    <a:solidFill>
                      <a:schemeClr val="accent6">
                        <a:lumMod val="20000"/>
                        <a:lumOff val="80000"/>
                      </a:schemeClr>
                    </a:solidFill>
                  </a:tcPr>
                </a:tc>
              </a:tr>
              <a:tr h="1610995">
                <a:tc>
                  <a:txBody>
                    <a:bodyPr/>
                    <a:lstStyle/>
                    <a:p>
                      <a:pPr algn="ctr">
                        <a:buNone/>
                      </a:pPr>
                      <a:r>
                        <a:rPr lang="zh-CN" altLang="en-US">
                          <a:latin typeface="仿宋" panose="02010609060101010101" charset="-122"/>
                          <a:ea typeface="仿宋" panose="02010609060101010101" charset="-122"/>
                        </a:rPr>
                        <a:t>体验内容</a:t>
                      </a:r>
                    </a:p>
                  </a:txBody>
                  <a:tcPr>
                    <a:solidFill>
                      <a:schemeClr val="accent6">
                        <a:lumMod val="40000"/>
                        <a:lumOff val="60000"/>
                      </a:schemeClr>
                    </a:solidFill>
                  </a:tcPr>
                </a:tc>
                <a:tc>
                  <a:txBody>
                    <a:bodyPr/>
                    <a:lstStyle/>
                    <a:p>
                      <a:pPr>
                        <a:buNone/>
                      </a:pPr>
                      <a:r>
                        <a:rPr lang="en-US" altLang="zh-CN">
                          <a:latin typeface="仿宋" panose="02010609060101010101" charset="-122"/>
                          <a:ea typeface="仿宋" panose="02010609060101010101" charset="-122"/>
                        </a:rPr>
                        <a:t>    </a:t>
                      </a:r>
                      <a:r>
                        <a:rPr lang="zh-CN" altLang="en-US">
                          <a:latin typeface="仿宋" panose="02010609060101010101" charset="-122"/>
                          <a:ea typeface="仿宋" panose="02010609060101010101" charset="-122"/>
                        </a:rPr>
                        <a:t>中国科学技术馆新馆设有“科学乐园”、“华夏之光”、“探索与发现”、“科技与生活”、“挑战与未来”五大主题展厅、公共空间展示区及球幕影院、巨幕影院、动感影院、4D影院等4个特效影院，其中球幕影院兼具穹幕电影放映和天象演示两种功能。通过科学性、知识性、趣味性相结合的展览内容和参与互动的形式，反映科学原理及技术应用，鼓励公众动手探索实践，不仅普及科学知识，而且注重培养观众的科学思想、科学方法和科学精神。</a:t>
                      </a:r>
                    </a:p>
                  </a:txBody>
                  <a:tcPr>
                    <a:solidFill>
                      <a:schemeClr val="accent6">
                        <a:lumMod val="40000"/>
                        <a:lumOff val="60000"/>
                      </a:schemeClr>
                    </a:solidFill>
                  </a:tcPr>
                </a:tc>
              </a:tr>
              <a:tr h="1294130">
                <a:tc>
                  <a:txBody>
                    <a:bodyPr/>
                    <a:lstStyle/>
                    <a:p>
                      <a:pPr algn="ctr">
                        <a:buNone/>
                      </a:pPr>
                      <a:r>
                        <a:rPr lang="zh-CN" altLang="en-US">
                          <a:latin typeface="仿宋" panose="02010609060101010101" charset="-122"/>
                          <a:ea typeface="仿宋" panose="02010609060101010101" charset="-122"/>
                        </a:rPr>
                        <a:t>交通指南</a:t>
                      </a:r>
                    </a:p>
                  </a:txBody>
                  <a:tcPr>
                    <a:solidFill>
                      <a:schemeClr val="accent6">
                        <a:lumMod val="20000"/>
                        <a:lumOff val="80000"/>
                      </a:schemeClr>
                    </a:solidFill>
                  </a:tcPr>
                </a:tc>
                <a:tc>
                  <a:txBody>
                    <a:bodyPr/>
                    <a:lstStyle/>
                    <a:p>
                      <a:pPr>
                        <a:buNone/>
                      </a:pPr>
                      <a:r>
                        <a:rPr lang="zh-CN" altLang="en-US">
                          <a:latin typeface="仿宋" panose="02010609060101010101" charset="-122"/>
                          <a:ea typeface="仿宋" panose="02010609060101010101" charset="-122"/>
                        </a:rPr>
                        <a:t>地址：北京市朝阳区北辰东路5号</a:t>
                      </a:r>
                    </a:p>
                    <a:p>
                      <a:pPr>
                        <a:buNone/>
                      </a:pPr>
                      <a:r>
                        <a:rPr lang="zh-CN" altLang="en-US">
                          <a:latin typeface="仿宋" panose="02010609060101010101" charset="-122"/>
                          <a:ea typeface="仿宋" panose="02010609060101010101" charset="-122"/>
                        </a:rPr>
                        <a:t>开放时间：每周一闭馆（09:30-17:00）</a:t>
                      </a:r>
                    </a:p>
                    <a:p>
                      <a:pPr>
                        <a:buNone/>
                      </a:pPr>
                      <a:r>
                        <a:rPr lang="zh-CN" altLang="en-US">
                          <a:latin typeface="仿宋" panose="02010609060101010101" charset="-122"/>
                          <a:ea typeface="仿宋" panose="02010609060101010101" charset="-122"/>
                        </a:rPr>
                        <a:t>乘车路线：地铁8号线、15号线奥林匹克公园站向东北500米。</a:t>
                      </a:r>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2437</Words>
  <Application>Microsoft Office PowerPoint</Application>
  <PresentationFormat>宽屏</PresentationFormat>
  <Paragraphs>131</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仿宋</vt:lpstr>
      <vt:lpstr>宋体</vt:lpstr>
      <vt:lpstr>Arial</vt:lpstr>
      <vt:lpstr>Calibri</vt:lpstr>
      <vt:lpstr>Calibri Light</vt:lpstr>
      <vt:lpstr>Impact</vt:lpstr>
      <vt:lpstr>Office 主题</vt:lpstr>
      <vt:lpstr>2018年“走进科博会看北京” 资源单位共享名录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王菁川</cp:lastModifiedBy>
  <cp:revision>13</cp:revision>
  <dcterms:created xsi:type="dcterms:W3CDTF">2018-03-15T02:25:00Z</dcterms:created>
  <dcterms:modified xsi:type="dcterms:W3CDTF">2018-03-16T07:16:37Z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